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986" r:id="rId4"/>
    <p:sldId id="257" r:id="rId5"/>
    <p:sldId id="260" r:id="rId6"/>
    <p:sldId id="981" r:id="rId7"/>
    <p:sldId id="261" r:id="rId8"/>
    <p:sldId id="982" r:id="rId9"/>
    <p:sldId id="989" r:id="rId10"/>
    <p:sldId id="263" r:id="rId11"/>
    <p:sldId id="990" r:id="rId12"/>
    <p:sldId id="265" r:id="rId13"/>
    <p:sldId id="983" r:id="rId14"/>
    <p:sldId id="994" r:id="rId15"/>
    <p:sldId id="984" r:id="rId16"/>
    <p:sldId id="266" r:id="rId17"/>
    <p:sldId id="991" r:id="rId18"/>
    <p:sldId id="992" r:id="rId19"/>
    <p:sldId id="993" r:id="rId20"/>
    <p:sldId id="995" r:id="rId21"/>
    <p:sldId id="267" r:id="rId22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old" panose="00000800000000000000" charset="0"/>
      <p:regular r:id="rId33"/>
    </p:embeddedFont>
    <p:embeddedFont>
      <p:font typeface="Montserrat Classic" panose="020B0604020202020204" charset="0"/>
      <p:regular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E5484226-E8F8-4854-8939-22CB579D0917}">
          <p14:sldIdLst>
            <p14:sldId id="256"/>
            <p14:sldId id="258"/>
            <p14:sldId id="986"/>
            <p14:sldId id="257"/>
            <p14:sldId id="260"/>
            <p14:sldId id="981"/>
            <p14:sldId id="261"/>
            <p14:sldId id="982"/>
            <p14:sldId id="989"/>
            <p14:sldId id="263"/>
            <p14:sldId id="990"/>
            <p14:sldId id="265"/>
            <p14:sldId id="983"/>
            <p14:sldId id="994"/>
            <p14:sldId id="984"/>
            <p14:sldId id="266"/>
            <p14:sldId id="991"/>
            <p14:sldId id="992"/>
            <p14:sldId id="993"/>
            <p14:sldId id="99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CC9900"/>
    <a:srgbClr val="00FFFF"/>
    <a:srgbClr val="4F81BD"/>
    <a:srgbClr val="F0F0F0"/>
    <a:srgbClr val="061528"/>
    <a:srgbClr val="409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9" autoAdjust="0"/>
    <p:restoredTop sz="75908" autoAdjust="0"/>
  </p:normalViewPr>
  <p:slideViewPr>
    <p:cSldViewPr>
      <p:cViewPr varScale="1">
        <p:scale>
          <a:sx n="56" d="100"/>
          <a:sy n="56" d="100"/>
        </p:scale>
        <p:origin x="14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192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A30FB3A-5C51-2B17-1B53-A29C6D0F74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4A6DC1-2837-1A09-2F6C-691A6375F8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29AAE-3FE8-44DF-BA20-9CCA491EC87C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9C4602B-9D7F-2B10-9728-73DB212299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B307FAA-13B3-D63A-5F29-037F7438C9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1415-ED23-408F-BBEE-46E9410558B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90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D4F88-1C53-4F4E-B4A6-26305EB9798A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1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DF001-58D3-4473-B44C-F4903A2D93A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865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Buonasera</a:t>
            </a:r>
            <a:r>
              <a:rPr lang="en-GB" dirty="0"/>
              <a:t>, </a:t>
            </a:r>
            <a:r>
              <a:rPr lang="en-GB" dirty="0" err="1"/>
              <a:t>sono</a:t>
            </a:r>
            <a:r>
              <a:rPr lang="en-GB" dirty="0"/>
              <a:t> Davide Volpicella e </a:t>
            </a:r>
            <a:r>
              <a:rPr lang="en-GB" dirty="0" err="1"/>
              <a:t>ringrazio</a:t>
            </a:r>
            <a:r>
              <a:rPr lang="en-GB" dirty="0"/>
              <a:t> la </a:t>
            </a:r>
            <a:r>
              <a:rPr lang="en-GB" dirty="0" err="1"/>
              <a:t>commissione</a:t>
            </a:r>
            <a:r>
              <a:rPr lang="en-GB" dirty="0"/>
              <a:t> per la </a:t>
            </a:r>
            <a:r>
              <a:rPr lang="en-GB" dirty="0" err="1"/>
              <a:t>parola</a:t>
            </a:r>
            <a:r>
              <a:rPr lang="en-GB" dirty="0"/>
              <a:t> data. E </a:t>
            </a:r>
            <a:r>
              <a:rPr lang="en-GB" b="1" dirty="0" err="1"/>
              <a:t>ringrazio</a:t>
            </a:r>
            <a:r>
              <a:rPr lang="en-GB" b="1" dirty="0"/>
              <a:t>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miei</a:t>
            </a:r>
            <a:r>
              <a:rPr lang="en-GB" b="1" dirty="0"/>
              <a:t> </a:t>
            </a:r>
            <a:r>
              <a:rPr lang="en-GB" b="1" dirty="0" err="1"/>
              <a:t>relatori</a:t>
            </a:r>
            <a:r>
              <a:rPr lang="en-GB" dirty="0"/>
              <a:t>, il professor </a:t>
            </a:r>
            <a:r>
              <a:rPr lang="en-GB" b="1" dirty="0"/>
              <a:t>Pasquale lops </a:t>
            </a:r>
            <a:r>
              <a:rPr lang="en-GB" dirty="0"/>
              <a:t>e il professor </a:t>
            </a:r>
            <a:r>
              <a:rPr lang="en-GB" b="1" dirty="0" err="1"/>
              <a:t>cataldo</a:t>
            </a:r>
            <a:r>
              <a:rPr lang="en-GB" b="1" dirty="0"/>
              <a:t> </a:t>
            </a:r>
            <a:r>
              <a:rPr lang="en-GB" b="1" dirty="0" err="1"/>
              <a:t>musto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Il </a:t>
            </a:r>
            <a:r>
              <a:rPr lang="en-GB" dirty="0" err="1"/>
              <a:t>mio</a:t>
            </a:r>
            <a:r>
              <a:rPr lang="en-GB" dirty="0"/>
              <a:t> </a:t>
            </a:r>
            <a:r>
              <a:rPr lang="en-GB" dirty="0" err="1"/>
              <a:t>lavoro</a:t>
            </a:r>
            <a:r>
              <a:rPr lang="en-GB" dirty="0"/>
              <a:t> di </a:t>
            </a:r>
            <a:r>
              <a:rPr lang="en-GB" dirty="0" err="1"/>
              <a:t>tesi</a:t>
            </a:r>
            <a:r>
              <a:rPr lang="en-GB" dirty="0"/>
              <a:t> </a:t>
            </a:r>
            <a:r>
              <a:rPr lang="en-GB" b="1" dirty="0"/>
              <a:t>ha </a:t>
            </a:r>
            <a:r>
              <a:rPr lang="en-GB" b="1" dirty="0" err="1"/>
              <a:t>riguardato</a:t>
            </a:r>
            <a:r>
              <a:rPr lang="en-GB" b="1" dirty="0"/>
              <a:t> </a:t>
            </a:r>
            <a:r>
              <a:rPr lang="en-GB" b="1" dirty="0" err="1"/>
              <a:t>l’estensione</a:t>
            </a:r>
            <a:r>
              <a:rPr lang="en-GB" b="1" dirty="0"/>
              <a:t> di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piattaforma</a:t>
            </a:r>
            <a:r>
              <a:rPr lang="en-GB" b="1" dirty="0"/>
              <a:t> di Social Network Analysis e Content Analytics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Prima di </a:t>
            </a:r>
            <a:r>
              <a:rPr lang="en-GB" b="1" dirty="0" err="1"/>
              <a:t>descrivere</a:t>
            </a:r>
            <a:r>
              <a:rPr lang="en-GB" b="1" dirty="0"/>
              <a:t> </a:t>
            </a:r>
            <a:r>
              <a:rPr lang="en-GB" b="1" dirty="0" err="1"/>
              <a:t>nel</a:t>
            </a:r>
            <a:r>
              <a:rPr lang="en-GB" b="1" dirty="0"/>
              <a:t> </a:t>
            </a:r>
            <a:r>
              <a:rPr lang="en-GB" b="1" dirty="0" err="1"/>
              <a:t>dettaglio</a:t>
            </a:r>
            <a:r>
              <a:rPr lang="en-GB" b="1" dirty="0"/>
              <a:t> la </a:t>
            </a:r>
            <a:r>
              <a:rPr lang="en-GB" b="1" dirty="0" err="1"/>
              <a:t>piattaforma</a:t>
            </a:r>
            <a:r>
              <a:rPr lang="en-GB" dirty="0"/>
              <a:t>, è </a:t>
            </a:r>
            <a:r>
              <a:rPr lang="en-GB" dirty="0" err="1"/>
              <a:t>necessario</a:t>
            </a:r>
            <a:r>
              <a:rPr lang="en-GB" dirty="0"/>
              <a:t> </a:t>
            </a:r>
            <a:r>
              <a:rPr lang="en-GB" b="1" dirty="0" err="1"/>
              <a:t>motivare</a:t>
            </a:r>
            <a:r>
              <a:rPr lang="en-GB" b="1" dirty="0"/>
              <a:t> </a:t>
            </a:r>
            <a:r>
              <a:rPr lang="en-GB" b="1" dirty="0" err="1"/>
              <a:t>quali</a:t>
            </a:r>
            <a:r>
              <a:rPr lang="en-GB" b="1" dirty="0"/>
              <a:t> </a:t>
            </a:r>
            <a:r>
              <a:rPr lang="en-GB" b="1" dirty="0" err="1"/>
              <a:t>sono</a:t>
            </a:r>
            <a:r>
              <a:rPr lang="en-GB" b="1" dirty="0"/>
              <a:t> state le </a:t>
            </a:r>
            <a:r>
              <a:rPr lang="en-GB" b="1" dirty="0" err="1"/>
              <a:t>esigenze</a:t>
            </a:r>
            <a:r>
              <a:rPr lang="en-GB" b="1" dirty="0"/>
              <a:t> </a:t>
            </a:r>
            <a:r>
              <a:rPr lang="en-GB" dirty="0"/>
              <a:t>e </a:t>
            </a:r>
            <a:r>
              <a:rPr lang="en-GB" dirty="0" err="1"/>
              <a:t>motivazioni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hanno</a:t>
            </a:r>
            <a:r>
              <a:rPr lang="en-GB" dirty="0"/>
              <a:t> </a:t>
            </a:r>
            <a:r>
              <a:rPr lang="en-GB" dirty="0" err="1"/>
              <a:t>portato</a:t>
            </a:r>
            <a:r>
              <a:rPr lang="en-GB" dirty="0"/>
              <a:t> </a:t>
            </a:r>
            <a:r>
              <a:rPr lang="en-GB" dirty="0" err="1"/>
              <a:t>allo</a:t>
            </a:r>
            <a:r>
              <a:rPr lang="en-GB" dirty="0"/>
              <a:t> </a:t>
            </a:r>
            <a:r>
              <a:rPr lang="en-GB" dirty="0" err="1"/>
              <a:t>sviluppo</a:t>
            </a:r>
            <a:r>
              <a:rPr lang="en-GB" dirty="0"/>
              <a:t> </a:t>
            </a:r>
            <a:r>
              <a:rPr lang="en-GB" dirty="0" err="1"/>
              <a:t>dell’applicazione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033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152525" algn="l"/>
              </a:tabLs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Linking si intende quella funzionalità che assegna un’identità univoca ad un’entità menzionata all’interno di un testo.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152525" algn="l"/>
              </a:tabLs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 effettuare questo tipo di operazione, viene utilizzata la libreria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TagMe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152525" algn="l"/>
              </a:tabLs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Questa API consente di ritrovare le entità che sono presenti all’interno di un testo ed inoltre associa ad ogni entità ritrovata la corrispettiva pagina di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wikipedia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20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152525" algn="l"/>
              </a:tabLs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Oltre all’elaborazione del testo, tramite il software è possibile anche elaborare le immagini che sono presenti all’interno dei tweet.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152525" algn="l"/>
              </a:tabLs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Infatti, in esso è stato integrato un modello in grato di effettuare image to text, chiamato Vit-gpt2-image-captioning.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152525" algn="l"/>
              </a:tabLs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Questo modello è in grado di ricevere in input il link di un’immagine e fornisce in output un testo che descrive il contenuto dell’immagine.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0550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152525" algn="l"/>
              </a:tabLs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ITA consente di effettuare la geolocalizzazione dei tweet presenti all’interno del database, utilizzando la libreria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geocoder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152525" algn="l"/>
              </a:tabLs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Quest’ultima sfrutta il servizio Open Street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 poter ricavare latitudine e longitudine del luogo in cui i tweet sono stati pubblicati.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152525" algn="l"/>
              </a:tabLs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Sarà possibile effettuare l’operazione di geocoding solo per quei tweet che contengono nel payload anche la località di origine.</a:t>
            </a:r>
          </a:p>
        </p:txBody>
      </p:sp>
    </p:spTree>
    <p:extLst>
      <p:ext uri="{BB962C8B-B14F-4D97-AF65-F5344CB8AC3E}">
        <p14:creationId xmlns:p14="http://schemas.microsoft.com/office/powerpoint/2010/main" val="4126730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CrowdPulse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una piattaforma realizzata per poter visualizzare attraverso grafici e tabelle i dati ottenuti mediante l’elaborazione effettuata ITA.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è stata realizzata seguendo l’architettura detta “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Mern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”, dove il termine “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Mern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deriva dagli strumenti che vengono utilizzati per realizzare il software, che sono: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1152525" algn="l"/>
              </a:tabLs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MongoDB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115252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Express.js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15252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React.js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152525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Node.js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8676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tools possono essere utilizzati in </a:t>
            </a:r>
            <a:r>
              <a:rPr lang="it-IT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diversi contesti </a:t>
            </a:r>
            <a:r>
              <a:rPr lang="it-IT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per dimostrare il loro funzionamento, </a:t>
            </a:r>
            <a:r>
              <a:rPr lang="it-IT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questa seduta di laurea </a:t>
            </a:r>
            <a:r>
              <a:rPr lang="it-IT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sono state effettuate due </a:t>
            </a:r>
            <a:r>
              <a:rPr lang="it-IT" sz="1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sperimentazioni</a:t>
            </a:r>
            <a:r>
              <a:rPr lang="it-IT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sperimentazioni si compongono delle seguenti </a:t>
            </a:r>
            <a:r>
              <a:rPr lang="it-IT" sz="1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fasi principali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Riconoscimento dei tweets: fase in cui vengono riconosciuti i tweet d’odio attraverso un processo di matching con determinate parole (keywords) considerate “sensibili”;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Estrazione: i tweet vengono estratti e salvati localmente.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Elaborazione dei dati: per ogni tweet si individuano: sentiment, genere, hate speech e si effettua l’operazione di image to text nel caso in cui presentano immagini;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Visualizzazione: i dati ottenuti dall’elaborazione vengono visualizzati tramite grafici e tabelle;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 dei dati ottenuti: in base ai risultati visti, possono essere effettuate diverse manovre.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 di mostrare i dati ottenuti è importante citare il progetto «</a:t>
            </a:r>
            <a:r>
              <a:rPr lang="it-IT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Mappa Italiana dell’Intolleranza</a:t>
            </a:r>
            <a:r>
              <a:rPr lang="it-IT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», in quanto il lavoro di tesi è stato </a:t>
            </a:r>
            <a:r>
              <a:rPr lang="it-IT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possibile grazie all’integrazione di quest’ultimo</a:t>
            </a:r>
            <a:r>
              <a:rPr lang="it-IT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Tale progetto ha come obiettivo </a:t>
            </a:r>
            <a:r>
              <a:rPr lang="it-IT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quello di verificare quali sono le forme d’odio prevalenti in </a:t>
            </a:r>
            <a:r>
              <a:rPr lang="it-IT" sz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italia</a:t>
            </a:r>
            <a:r>
              <a:rPr lang="it-IT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sulla piattaforma Twitter.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1485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Dunque, nella prima sperimentazione sono state considerate tre forme d’odio principali, ovvero: Misoginia, Omofobia, e Xenofobia.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poter ricercare i tweets che contengono tali forme d’odio, durante la fase di ricerca si sono utilizzati termini offensivi nei confronti di queste categorie.</a:t>
            </a:r>
            <a:endParaRPr lang="it-IT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Inoltre, i tweets considerati, sono quelli che sono stati pubblicati da inizio gennaio a fine marzo.</a:t>
            </a:r>
            <a:endParaRPr lang="it-IT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Sono stati ritrovati: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19.539 tweets che esprimono odio nei confronti delle donne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25.281 tweets xenofobici;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14.882 tweets omofobi.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 grafici è possibile visualizzare quali sono le percentuali di tweets negativi, positivi e neutrali e in questo caso si è riscontrato che il sentiment prevalente è quello negativo.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28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Inoltre, è possibile visualizzare le aree dove i tweets sono stati pubblicati.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Sulla mappa, infatti appariranno dei colori che rappresenteranno la concentrazione dei tweets sul territorio: i colori più caldi indicano un’alta pubblicazione dei tweets.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Questo tipo di analisi 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può essere utile per enti amministrativi e scolastici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poter individuare in quali zone di Italia effettuare manovre atte a sensibilizzare la popolazione nei confronti delle minoranze.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367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seconda sperimentazione, invece, vuole dimostrare come i due tools possono essere utili anche per 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analizzare l’opinione pubblica italiana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verso un determinato argomento.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questo caso, si è scelto di considerare il conflitto russo-ucraino.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questa sperimentazione sono stati ricercati tweets d’odio italiani sia nei confronti dei russi e sia nei confronti degli ucraini pubblicati nel periodo che va’ da inizio gennaio a fine marzo.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questo caso, si nota una 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netta distinzione nel numero di tweets ritrovati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quelli d’odio nei confronti dei russi risultano essere il doppio rispetto a quelli d’odio nei confronti degli ucraini.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questo caso, si riporta quanto ottenuto dal modello di hate speech, dove per entrambe le categorie la maggior parte dei tweets sono offensivi.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1991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CrowdPulse</a:t>
            </a:r>
            <a:r>
              <a:rPr lang="it-IT" dirty="0"/>
              <a:t> permette anche di visualizzare anche come i tweets di una collezione di dati sono </a:t>
            </a:r>
            <a:r>
              <a:rPr lang="it-IT" b="1" dirty="0"/>
              <a:t>distribuiti nel periodo temporale considerato attraverso un grafico</a:t>
            </a:r>
          </a:p>
          <a:p>
            <a:r>
              <a:rPr lang="it-IT" b="1" dirty="0"/>
              <a:t>Il grafico riportato mostra </a:t>
            </a:r>
            <a:r>
              <a:rPr lang="it-IT" b="0" dirty="0"/>
              <a:t> l’andamento delle pubblicazioni dei tweets d’odio nei confronti dei russi e i picchi di pubblicazioni si riscontrano maggiormente nelle date</a:t>
            </a:r>
          </a:p>
          <a:p>
            <a:r>
              <a:rPr lang="it-IT" b="0" dirty="0"/>
              <a:t> in cui sono avvenuti gli attentati più violenti.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74672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Inoltre, il software consente di </a:t>
            </a:r>
            <a:r>
              <a:rPr lang="it-IT" b="1" dirty="0"/>
              <a:t>visualizzare in maniera rapida </a:t>
            </a:r>
            <a:r>
              <a:rPr lang="it-IT" dirty="0"/>
              <a:t>quali sono i termini più utilizzati all’interno dei tweets.</a:t>
            </a:r>
          </a:p>
          <a:p>
            <a:r>
              <a:rPr lang="it-IT" dirty="0"/>
              <a:t>Ciò è possibile farlo mediante la generazione di </a:t>
            </a:r>
            <a:r>
              <a:rPr lang="it-IT" dirty="0" err="1"/>
              <a:t>wordcloud</a:t>
            </a:r>
            <a:r>
              <a:rPr lang="it-IT" dirty="0"/>
              <a:t>, le quali vengono formulate mediante il contenuto presente all’interno dei tweets.</a:t>
            </a:r>
          </a:p>
          <a:p>
            <a:r>
              <a:rPr lang="it-IT" dirty="0"/>
              <a:t>Ovvero testo, tags, hashtags e immagini.</a:t>
            </a:r>
          </a:p>
        </p:txBody>
      </p:sp>
    </p:spTree>
    <p:extLst>
      <p:ext uri="{BB962C8B-B14F-4D97-AF65-F5344CB8AC3E}">
        <p14:creationId xmlns:p14="http://schemas.microsoft.com/office/powerpoint/2010/main" val="416813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1" dirty="0"/>
              <a:t>I </a:t>
            </a:r>
            <a:r>
              <a:rPr lang="en-GB" sz="1600" b="1" dirty="0" err="1"/>
              <a:t>dati</a:t>
            </a:r>
            <a:r>
              <a:rPr lang="en-GB" sz="1600" b="1" dirty="0"/>
              <a:t> </a:t>
            </a:r>
            <a:r>
              <a:rPr lang="en-GB" sz="1600" b="1" dirty="0" err="1"/>
              <a:t>che</a:t>
            </a:r>
            <a:r>
              <a:rPr lang="en-GB" sz="1600" b="1" dirty="0"/>
              <a:t> </a:t>
            </a:r>
            <a:r>
              <a:rPr lang="en-GB" sz="1600" b="1" dirty="0" err="1"/>
              <a:t>sono</a:t>
            </a:r>
            <a:r>
              <a:rPr lang="en-GB" sz="1600" b="1" dirty="0"/>
              <a:t> </a:t>
            </a:r>
            <a:r>
              <a:rPr lang="en-GB" sz="1600" b="1" dirty="0" err="1"/>
              <a:t>presenti</a:t>
            </a:r>
            <a:r>
              <a:rPr lang="en-GB" sz="1600" b="1" dirty="0"/>
              <a:t> in rete </a:t>
            </a:r>
            <a:r>
              <a:rPr lang="en-GB" sz="1600" b="1" dirty="0" err="1"/>
              <a:t>rappresentano</a:t>
            </a:r>
            <a:r>
              <a:rPr lang="en-GB" sz="1600" b="1" dirty="0"/>
              <a:t> </a:t>
            </a:r>
            <a:r>
              <a:rPr lang="en-GB" sz="1600" b="1" dirty="0" err="1"/>
              <a:t>oggi</a:t>
            </a:r>
            <a:r>
              <a:rPr lang="en-GB" sz="1600" b="1" dirty="0"/>
              <a:t> il nuovo </a:t>
            </a:r>
            <a:r>
              <a:rPr lang="en-GB" sz="1600" b="1" dirty="0" err="1"/>
              <a:t>petrolio</a:t>
            </a:r>
            <a:r>
              <a:rPr lang="en-GB" sz="1600" dirty="0"/>
              <a:t>; </a:t>
            </a:r>
            <a:r>
              <a:rPr lang="en-GB" sz="1600" dirty="0" err="1"/>
              <a:t>infatti</a:t>
            </a:r>
            <a:r>
              <a:rPr lang="en-GB" sz="1600" dirty="0"/>
              <a:t>, </a:t>
            </a:r>
            <a:r>
              <a:rPr lang="en-GB" sz="1600" dirty="0" err="1"/>
              <a:t>attraverso</a:t>
            </a:r>
            <a:r>
              <a:rPr lang="en-GB" sz="1600" dirty="0"/>
              <a:t> le </a:t>
            </a:r>
            <a:r>
              <a:rPr lang="en-GB" sz="1600" dirty="0" err="1"/>
              <a:t>informazioni</a:t>
            </a:r>
            <a:r>
              <a:rPr lang="en-GB" sz="1600" dirty="0"/>
              <a:t> </a:t>
            </a:r>
            <a:r>
              <a:rPr lang="en-GB" sz="1600" dirty="0" err="1"/>
              <a:t>che</a:t>
            </a:r>
            <a:r>
              <a:rPr lang="en-GB" sz="1600" dirty="0"/>
              <a:t> </a:t>
            </a:r>
            <a:r>
              <a:rPr lang="en-GB" sz="1600" dirty="0" err="1"/>
              <a:t>si</a:t>
            </a:r>
            <a:r>
              <a:rPr lang="en-GB" sz="1600" dirty="0"/>
              <a:t> </a:t>
            </a:r>
            <a:r>
              <a:rPr lang="en-GB" sz="1600" dirty="0" err="1"/>
              <a:t>possono</a:t>
            </a:r>
            <a:r>
              <a:rPr lang="en-GB" sz="1600" dirty="0"/>
              <a:t> </a:t>
            </a:r>
            <a:r>
              <a:rPr lang="en-GB" sz="1600" dirty="0" err="1"/>
              <a:t>ottenere</a:t>
            </a:r>
            <a:r>
              <a:rPr lang="en-GB" sz="1600" dirty="0"/>
              <a:t>, è possible: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Comprendere</a:t>
            </a:r>
            <a:r>
              <a:rPr lang="en-GB" sz="1600" dirty="0"/>
              <a:t> come un </a:t>
            </a:r>
            <a:r>
              <a:rPr lang="en-GB" sz="1600" dirty="0" err="1"/>
              <a:t>prodotto</a:t>
            </a:r>
            <a:r>
              <a:rPr lang="en-GB" sz="1600" dirty="0"/>
              <a:t> </a:t>
            </a:r>
            <a:r>
              <a:rPr lang="en-GB" sz="1600" dirty="0" err="1"/>
              <a:t>lanciato</a:t>
            </a:r>
            <a:r>
              <a:rPr lang="en-GB" sz="1600" dirty="0"/>
              <a:t> </a:t>
            </a:r>
            <a:r>
              <a:rPr lang="en-GB" sz="1600" dirty="0" err="1"/>
              <a:t>sul</a:t>
            </a:r>
            <a:r>
              <a:rPr lang="en-GB" sz="1600" dirty="0"/>
              <a:t> </a:t>
            </a:r>
            <a:r>
              <a:rPr lang="en-GB" sz="1600" dirty="0" err="1"/>
              <a:t>mercato</a:t>
            </a:r>
            <a:r>
              <a:rPr lang="en-GB" sz="1600" dirty="0"/>
              <a:t> è </a:t>
            </a:r>
            <a:r>
              <a:rPr lang="en-GB" sz="1600" dirty="0" err="1"/>
              <a:t>stato</a:t>
            </a:r>
            <a:r>
              <a:rPr lang="en-GB" sz="1600" dirty="0"/>
              <a:t> </a:t>
            </a:r>
            <a:r>
              <a:rPr lang="en-GB" sz="1600" dirty="0" err="1"/>
              <a:t>percepito</a:t>
            </a:r>
            <a:r>
              <a:rPr lang="en-GB" sz="1600" dirty="0"/>
              <a:t> </a:t>
            </a:r>
            <a:r>
              <a:rPr lang="en-GB" sz="1600" dirty="0" err="1"/>
              <a:t>dagli</a:t>
            </a:r>
            <a:r>
              <a:rPr lang="en-GB" sz="1600" dirty="0"/>
              <a:t> </a:t>
            </a:r>
            <a:r>
              <a:rPr lang="en-GB" sz="1600" dirty="0" err="1"/>
              <a:t>utenti</a:t>
            </a:r>
            <a:r>
              <a:rPr lang="en-GB" sz="1600" dirty="0"/>
              <a:t> </a:t>
            </a:r>
            <a:r>
              <a:rPr lang="en-GB" sz="1600" dirty="0" err="1"/>
              <a:t>che</a:t>
            </a:r>
            <a:r>
              <a:rPr lang="en-GB" sz="1600" dirty="0"/>
              <a:t> lo </a:t>
            </a:r>
            <a:r>
              <a:rPr lang="en-GB" sz="1600" dirty="0" err="1"/>
              <a:t>hanno</a:t>
            </a:r>
            <a:r>
              <a:rPr lang="en-GB" sz="1600" dirty="0"/>
              <a:t> </a:t>
            </a:r>
            <a:r>
              <a:rPr lang="en-GB" sz="1600" dirty="0" err="1"/>
              <a:t>acquistato</a:t>
            </a:r>
            <a:r>
              <a:rPr lang="en-GB" sz="16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Capire</a:t>
            </a:r>
            <a:r>
              <a:rPr lang="en-GB" sz="1600" dirty="0"/>
              <a:t> la </a:t>
            </a:r>
            <a:r>
              <a:rPr lang="en-GB" sz="1600" dirty="0" err="1"/>
              <a:t>direzione</a:t>
            </a:r>
            <a:r>
              <a:rPr lang="en-GB" sz="1600" dirty="0"/>
              <a:t> di un </a:t>
            </a:r>
            <a:r>
              <a:rPr lang="en-GB" sz="1600" dirty="0" err="1"/>
              <a:t>dibattito</a:t>
            </a:r>
            <a:r>
              <a:rPr lang="en-GB" sz="1600" dirty="0"/>
              <a:t> </a:t>
            </a:r>
            <a:r>
              <a:rPr lang="en-GB" sz="1600" dirty="0" err="1"/>
              <a:t>presente</a:t>
            </a:r>
            <a:r>
              <a:rPr lang="en-GB" sz="1600" dirty="0"/>
              <a:t> in rete </a:t>
            </a:r>
            <a:r>
              <a:rPr lang="en-GB" sz="1600" dirty="0" err="1"/>
              <a:t>su</a:t>
            </a:r>
            <a:r>
              <a:rPr lang="en-GB" sz="1600" dirty="0"/>
              <a:t> </a:t>
            </a:r>
            <a:r>
              <a:rPr lang="en-GB" sz="1600" dirty="0" err="1"/>
              <a:t>specifiche</a:t>
            </a:r>
            <a:r>
              <a:rPr lang="en-GB" sz="1600" dirty="0"/>
              <a:t> </a:t>
            </a:r>
            <a:r>
              <a:rPr lang="en-GB" sz="1600" dirty="0" err="1"/>
              <a:t>tematiche</a:t>
            </a:r>
            <a:r>
              <a:rPr lang="en-GB" sz="1600" dirty="0"/>
              <a:t> e </a:t>
            </a:r>
            <a:r>
              <a:rPr lang="en-GB" sz="1600" dirty="0" err="1"/>
              <a:t>argomenti</a:t>
            </a:r>
            <a:r>
              <a:rPr lang="en-GB" sz="16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Capire</a:t>
            </a:r>
            <a:r>
              <a:rPr lang="en-GB" sz="1600" dirty="0"/>
              <a:t> se le </a:t>
            </a:r>
            <a:r>
              <a:rPr lang="en-GB" sz="1600" dirty="0" err="1"/>
              <a:t>azioni</a:t>
            </a:r>
            <a:r>
              <a:rPr lang="en-GB" sz="1600" dirty="0"/>
              <a:t> di un </a:t>
            </a:r>
            <a:r>
              <a:rPr lang="en-GB" sz="1600" dirty="0" err="1"/>
              <a:t>personaggio</a:t>
            </a:r>
            <a:r>
              <a:rPr lang="en-GB" sz="1600" dirty="0"/>
              <a:t> </a:t>
            </a:r>
            <a:r>
              <a:rPr lang="en-GB" sz="1600" dirty="0" err="1"/>
              <a:t>pubblico</a:t>
            </a:r>
            <a:r>
              <a:rPr lang="en-GB" sz="1600" dirty="0"/>
              <a:t> </a:t>
            </a:r>
            <a:r>
              <a:rPr lang="en-GB" sz="1600" dirty="0" err="1"/>
              <a:t>sono</a:t>
            </a:r>
            <a:r>
              <a:rPr lang="en-GB" sz="1600" dirty="0"/>
              <a:t> state </a:t>
            </a:r>
            <a:r>
              <a:rPr lang="en-GB" sz="1600" dirty="0" err="1"/>
              <a:t>gradite</a:t>
            </a:r>
            <a:r>
              <a:rPr lang="en-GB" sz="1600" dirty="0"/>
              <a:t> o </a:t>
            </a:r>
            <a:r>
              <a:rPr lang="en-GB" sz="1600" dirty="0" err="1"/>
              <a:t>meno</a:t>
            </a:r>
            <a:r>
              <a:rPr lang="en-GB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22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I possibili sviluppi futuri che possono essere attuati sui due tools sono diversi, </a:t>
            </a:r>
          </a:p>
          <a:p>
            <a:endParaRPr lang="it-IT" b="1" dirty="0"/>
          </a:p>
          <a:p>
            <a:r>
              <a:rPr lang="it-IT" dirty="0"/>
              <a:t>ad esempio per quanto riguarda ITA si potrebbe </a:t>
            </a:r>
            <a:r>
              <a:rPr lang="it-IT" b="1" dirty="0"/>
              <a:t>estendere il software anche ad altre piattaforme social </a:t>
            </a:r>
            <a:r>
              <a:rPr lang="it-IT" dirty="0"/>
              <a:t>come Instagram e Facebook,</a:t>
            </a:r>
          </a:p>
          <a:p>
            <a:r>
              <a:rPr lang="it-IT" dirty="0"/>
              <a:t>Inoltre attualmente ITA è in grado di effettuare molte operazioni di elaborazione per il testo, ma poche per i </a:t>
            </a:r>
            <a:r>
              <a:rPr lang="it-IT" b="1" dirty="0"/>
              <a:t>media</a:t>
            </a:r>
            <a:r>
              <a:rPr lang="it-IT" dirty="0"/>
              <a:t> che possono essere presenti nei Tweet. Dunque, si potrebbero </a:t>
            </a:r>
            <a:r>
              <a:rPr lang="it-IT" b="1" dirty="0"/>
              <a:t>integrare modelli </a:t>
            </a:r>
            <a:r>
              <a:rPr lang="it-IT" dirty="0"/>
              <a:t>in grado di agire su di essi.</a:t>
            </a:r>
          </a:p>
          <a:p>
            <a:endParaRPr lang="it-IT" dirty="0"/>
          </a:p>
          <a:p>
            <a:r>
              <a:rPr lang="it-IT" dirty="0"/>
              <a:t>Per quanto riguarda </a:t>
            </a:r>
            <a:r>
              <a:rPr lang="it-IT" dirty="0" err="1"/>
              <a:t>CrowdPulse</a:t>
            </a:r>
            <a:r>
              <a:rPr lang="it-IT" dirty="0"/>
              <a:t>, si potrebbe realizzare una nuova sezione in cui si mettono a confronto i dati di diverse collezioni, in modo tale da velocizzare il processo di analisi.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290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i dati presenti sui social, è possibile effettuare diversi tipo di analisi, tra cui la sentiment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sentiment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un 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operazione che sfrutta tecniche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natural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processing e data mining e 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consente di estrarre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 un contenuto pubblicato in rete la corrispettiva emozione e di 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classificarla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secondo una polarità,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può essere positivo, negativo o neutrale.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 perché può essere utile effettuare questo tipo di analisi?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 esempio, le aziende che sfruttano la sentiment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possono monitorare il sentiment espresso dai propri clienti in tempo reale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e, in caso di post negativi, le aziende possono 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subito procedere con una strategia di marketing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risolva il problema.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it-IT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Vista l’importanza di analizzare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dati presenti sui social, sono stati realizzati due tools in grado di farlo: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Italian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Tweets Analyzer e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CrowdPulse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22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ITA è un programma realizzato con Python che si interfaccia con il social media Twitter e consente di: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Effettuare una richiesta di dati a Twitter;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Salvare i dati all’interno di un database;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Elaborare i dati salvati;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Salvare i risultati ottenuti all’interno del database.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05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poter richiedere i dati (tweet) presenti su Twitter, è necessario effettuare una richiesta http e definire una query in cui si specificano i post che si vogliono ottenere.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query viene definita all’interno di un file di configurazione JSON in cui è possibile indicare diversi parametri, tra cui: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L’username: indicando l’username sarà possibile, infatti, ritrovare i tweets pubblicati dalla persona indicata;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Keyword: campo in cui è possibile indicare una parola chiave. Tutti i tweet che presentano la parola chiave indicata verranno ritrovati;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Time: campo in cui è possibile indicare un range temporale, specificando questo campo verranno ritrovati quei tweet pubblicati nel range specificato.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2175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volta che i tweets vengono ritrovati, vengono salvati all’interno di un database, ovvero MongoDB. La scelta di MongoDB come database è dovuta dal fatto che l’API di Twitter utilizza il formato JSON per comunicare con applicazioni di terze parti.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647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volta che i tweets sono stati salvati all’interno del database, è possibile elaborarli in diversi, modi.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ITA sono integrati tre modelli in grado di effettuare sentiment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tweet, ovvero: SENTIPOLC,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Feel-it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hate-speech-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SENTIPOLC:  è un modello  in grado di classificare il testo che riceve in input in tre polarità diverse: positivo negativo e neutrale.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Feel-it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un classificatore in grado di classificare il testo nelle quattro emozioni principali, che sono: rabbia, paura, gioia e tristezza. Inoltre, anche questo modello è in grado di effettuare sentiment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dunque, anch’esso è in grado di indicare se un testo risulta essere positivo, negativo o neutrale.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Hate-speech-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modello in grado di indicare il livello di hate speech presente in un testo. I labels utilizzati da questo modello sono: accettabile, inappropriato, offensivo e violento.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556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Oltre ad effettuare classificazioni di tipo sentiment, ITA permette anche di classificare la tipologia di testo presente all’interno di un tweet.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farlo, viene utilizzato un modello chiamato Roberta, il quale è in grado di determinare se un testo rappresenta una notizia, delle informazioni legali, una sponsorizzazione, etc.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25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ITA è possibile anche effettuare operazioni di Natural Language Processing sul testo presente nei tweet. Per farlo, viene utilizzata la libreria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spacy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una libreria presente su Python che consente l’elaborazione avanzata del linguaggio naturale.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funzionalità di </a:t>
            </a:r>
            <a:r>
              <a:rPr lang="it-I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spacy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vengono utilizzate sono: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152525" algn="l"/>
              </a:tabLst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of speech Tagging: processo di marcatura di una parola presente nel testo ad una particolare parte del discorso.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altre parole, il tagging POS è il processo di identificazione di una parola come nomi, pronomi, verbi, aggettivi, ecc.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152525" algn="l"/>
              </a:tabLs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Naming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entities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processo che consente di identificare le entità presenti all’interno di un testo e riconoscerne la categoria (persona, paese,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ecc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34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84CB0158-6AF9-3152-D7F8-F68BCE0B2D9B}"/>
              </a:ext>
            </a:extLst>
          </p:cNvPr>
          <p:cNvSpPr>
            <a:spLocks noChangeAspect="1"/>
          </p:cNvSpPr>
          <p:nvPr userDrawn="1"/>
        </p:nvSpPr>
        <p:spPr>
          <a:xfrm>
            <a:off x="451945" y="9410700"/>
            <a:ext cx="457200" cy="4572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E11049C-8234-1528-71F6-630EF31F9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83E0B55-189A-BB99-0189-6522293B2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1AA64A-2B63-3D8D-71DE-D4A031F1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392" y="9410700"/>
            <a:ext cx="443753" cy="457200"/>
          </a:xfrm>
        </p:spPr>
        <p:txBody>
          <a:bodyPr/>
          <a:lstStyle>
            <a:lvl1pPr algn="ctr">
              <a:defRPr sz="2000" spc="-150">
                <a:solidFill>
                  <a:schemeClr val="tx1"/>
                </a:solidFill>
                <a:latin typeface="Montserrat Classic" panose="020B060402020202020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573" b="573"/>
          <a:stretch>
            <a:fillRect/>
          </a:stretch>
        </p:blipFill>
        <p:spPr>
          <a:xfrm>
            <a:off x="1057348" y="1028700"/>
            <a:ext cx="2093441" cy="16470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593" y="3776553"/>
            <a:ext cx="16230600" cy="304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it-IT" sz="5400" spc="48" dirty="0">
                <a:solidFill>
                  <a:srgbClr val="FFFFFF"/>
                </a:solidFill>
                <a:latin typeface="Montserrat"/>
              </a:rPr>
              <a:t>Estensione delle funzionalità di una piattaforma di Social Network Analysis e Content Analytics</a:t>
            </a:r>
          </a:p>
          <a:p>
            <a:pPr algn="ctr">
              <a:lnSpc>
                <a:spcPts val="5980"/>
              </a:lnSpc>
            </a:pPr>
            <a:r>
              <a:rPr lang="en-US" sz="4983" spc="48" dirty="0">
                <a:solidFill>
                  <a:srgbClr val="FFFFFF"/>
                </a:solidFill>
                <a:latin typeface="Montserrat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99896"/>
            <a:ext cx="5494101" cy="113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1" spc="24" dirty="0" err="1">
                <a:solidFill>
                  <a:srgbClr val="FFFFFF"/>
                </a:solidFill>
                <a:latin typeface="Montserrat Bold"/>
              </a:rPr>
              <a:t>Relatori</a:t>
            </a:r>
            <a:r>
              <a:rPr lang="en-US" sz="2491" spc="24" dirty="0">
                <a:solidFill>
                  <a:srgbClr val="FFFFFF"/>
                </a:solidFill>
                <a:latin typeface="Montserrat Bold"/>
              </a:rPr>
              <a:t>:</a:t>
            </a:r>
          </a:p>
          <a:p>
            <a:pPr algn="l">
              <a:lnSpc>
                <a:spcPts val="2990"/>
              </a:lnSpc>
            </a:pPr>
            <a:r>
              <a:rPr lang="en-US" sz="2491" spc="24" dirty="0">
                <a:solidFill>
                  <a:srgbClr val="FFFFFF"/>
                </a:solidFill>
                <a:latin typeface="Montserrat"/>
              </a:rPr>
              <a:t>Prof. Pasquale Lops</a:t>
            </a:r>
          </a:p>
          <a:p>
            <a:pPr algn="l">
              <a:lnSpc>
                <a:spcPts val="2990"/>
              </a:lnSpc>
            </a:pPr>
            <a:r>
              <a:rPr lang="en-US" sz="2491" spc="24" dirty="0">
                <a:solidFill>
                  <a:srgbClr val="FFFFFF"/>
                </a:solidFill>
                <a:latin typeface="Montserrat"/>
              </a:rPr>
              <a:t>Prof. </a:t>
            </a:r>
            <a:r>
              <a:rPr lang="en-US" sz="2491" spc="24" dirty="0" err="1">
                <a:solidFill>
                  <a:srgbClr val="FFFFFF"/>
                </a:solidFill>
                <a:latin typeface="Montserrat"/>
              </a:rPr>
              <a:t>Cataldo</a:t>
            </a:r>
            <a:r>
              <a:rPr lang="en-US" sz="2491" spc="24" dirty="0">
                <a:solidFill>
                  <a:srgbClr val="FFFFFF"/>
                </a:solidFill>
                <a:latin typeface="Montserrat"/>
              </a:rPr>
              <a:t> Musto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31869" y="3228882"/>
            <a:ext cx="11024262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</a:pPr>
            <a:r>
              <a:rPr lang="it-IT" sz="2768" spc="26" dirty="0">
                <a:solidFill>
                  <a:srgbClr val="A6A6A6"/>
                </a:solidFill>
                <a:latin typeface="Montserrat"/>
              </a:rPr>
              <a:t>CORSO DI LAUREA IN </a:t>
            </a:r>
            <a:r>
              <a:rPr lang="it-IT" sz="2768" i="1" spc="26" dirty="0">
                <a:solidFill>
                  <a:srgbClr val="A6A6A6"/>
                </a:solidFill>
                <a:latin typeface="Montserrat"/>
              </a:rPr>
              <a:t>INFORMATICA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2504" y="6799896"/>
            <a:ext cx="4447966" cy="75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1" spc="24" dirty="0" err="1">
                <a:solidFill>
                  <a:srgbClr val="FFFFFF"/>
                </a:solidFill>
                <a:latin typeface="Montserrat Bold"/>
              </a:rPr>
              <a:t>Laureando</a:t>
            </a:r>
            <a:r>
              <a:rPr lang="en-US" sz="2491" spc="24" dirty="0">
                <a:solidFill>
                  <a:srgbClr val="FFFFFF"/>
                </a:solidFill>
                <a:latin typeface="Montserrat Bold"/>
              </a:rPr>
              <a:t>:</a:t>
            </a:r>
          </a:p>
          <a:p>
            <a:pPr algn="l">
              <a:lnSpc>
                <a:spcPts val="2990"/>
              </a:lnSpc>
            </a:pPr>
            <a:r>
              <a:rPr lang="en-US" sz="2491" spc="24" dirty="0">
                <a:solidFill>
                  <a:srgbClr val="FFFFFF"/>
                </a:solidFill>
                <a:latin typeface="Montserrat"/>
              </a:rPr>
              <a:t>Davide Savino Volpicella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27159B4-EEE0-9604-04A9-99312BD0F123}"/>
              </a:ext>
            </a:extLst>
          </p:cNvPr>
          <p:cNvSpPr txBox="1"/>
          <p:nvPr/>
        </p:nvSpPr>
        <p:spPr>
          <a:xfrm>
            <a:off x="15163800" y="802870"/>
            <a:ext cx="285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bg1"/>
                </a:solidFill>
              </a:rPr>
              <a:t>LACAM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C02DDC-9659-A676-87A3-B66E2143862B}"/>
              </a:ext>
            </a:extLst>
          </p:cNvPr>
          <p:cNvSpPr txBox="1"/>
          <p:nvPr/>
        </p:nvSpPr>
        <p:spPr>
          <a:xfrm>
            <a:off x="15163800" y="1557214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Knowledge </a:t>
            </a:r>
            <a:r>
              <a:rPr lang="it-IT" dirty="0" err="1">
                <a:solidFill>
                  <a:schemeClr val="bg1"/>
                </a:solidFill>
              </a:rPr>
              <a:t>Acquisition</a:t>
            </a:r>
            <a:r>
              <a:rPr lang="it-IT" dirty="0">
                <a:solidFill>
                  <a:schemeClr val="bg1"/>
                </a:solidFill>
              </a:rPr>
              <a:t> &amp; Machine Learning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gnaposto numero diapositiva 48">
            <a:extLst>
              <a:ext uri="{FF2B5EF4-FFF2-40B4-BE49-F238E27FC236}">
                <a16:creationId xmlns:a16="http://schemas.microsoft.com/office/drawing/2014/main" id="{CFA3A6B2-E6C3-7395-89A1-C24223C8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5BC76C89-2741-4346-9A1B-D3A9743B8E03}"/>
              </a:ext>
            </a:extLst>
          </p:cNvPr>
          <p:cNvSpPr txBox="1"/>
          <p:nvPr/>
        </p:nvSpPr>
        <p:spPr>
          <a:xfrm>
            <a:off x="16226990" y="565150"/>
            <a:ext cx="545211" cy="66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Montserrat Bold"/>
              </a:rPr>
              <a:t>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E0F0F8-7FA7-4753-F0FA-A72D7B6AD7E0}"/>
              </a:ext>
            </a:extLst>
          </p:cNvPr>
          <p:cNvSpPr txBox="1"/>
          <p:nvPr/>
        </p:nvSpPr>
        <p:spPr>
          <a:xfrm>
            <a:off x="465392" y="190500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Elaborazione dei tweets: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B37CC07-62D7-42A5-37C3-854B5B22A8B3}"/>
              </a:ext>
            </a:extLst>
          </p:cNvPr>
          <p:cNvSpPr txBox="1"/>
          <p:nvPr/>
        </p:nvSpPr>
        <p:spPr>
          <a:xfrm>
            <a:off x="9296400" y="236666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 err="1"/>
              <a:t>Entity</a:t>
            </a:r>
            <a:r>
              <a:rPr lang="it-IT" sz="6600" b="1" dirty="0"/>
              <a:t> Linking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3D18F4-2E29-22F0-C935-9F3A14DD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00" y="3413513"/>
            <a:ext cx="7096800" cy="408833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9F8E6C8-6722-5F86-A003-65E1BAA9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462" y="3534194"/>
            <a:ext cx="609524" cy="51876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4D1E88-37B8-30FD-DB92-F2FFB93A7DEF}"/>
              </a:ext>
            </a:extLst>
          </p:cNvPr>
          <p:cNvSpPr txBox="1"/>
          <p:nvPr/>
        </p:nvSpPr>
        <p:spPr>
          <a:xfrm>
            <a:off x="8535716" y="3468321"/>
            <a:ext cx="327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TagMe</a:t>
            </a:r>
            <a:endParaRPr lang="it-IT" sz="6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D84C32E-89E8-9161-D056-651AE6EA2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734800" y="3514487"/>
            <a:ext cx="609524" cy="51876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4BB0DCF-6029-7A91-7C35-2837C9557602}"/>
              </a:ext>
            </a:extLst>
          </p:cNvPr>
          <p:cNvSpPr txBox="1"/>
          <p:nvPr/>
        </p:nvSpPr>
        <p:spPr>
          <a:xfrm>
            <a:off x="12367972" y="3456069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https://it.wikipedia.org/wiki/Pasta_alla_Carbonara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A12270-C410-EDF9-7830-C23E856F618C}"/>
              </a:ext>
            </a:extLst>
          </p:cNvPr>
          <p:cNvSpPr txBox="1"/>
          <p:nvPr/>
        </p:nvSpPr>
        <p:spPr>
          <a:xfrm>
            <a:off x="12441544" y="4760852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https://it.wikipedia.org/wiki/Lazio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C51BB0-C164-95E0-AD7D-FE98F72C782A}"/>
              </a:ext>
            </a:extLst>
          </p:cNvPr>
          <p:cNvSpPr txBox="1"/>
          <p:nvPr/>
        </p:nvSpPr>
        <p:spPr>
          <a:xfrm>
            <a:off x="12441544" y="6066963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https://it.wikipedia.org/wiki/Molise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6910C0-7C1D-5E23-F034-C84D48FFC85D}"/>
              </a:ext>
            </a:extLst>
          </p:cNvPr>
          <p:cNvSpPr txBox="1"/>
          <p:nvPr/>
        </p:nvSpPr>
        <p:spPr>
          <a:xfrm>
            <a:off x="8684097" y="4735565"/>
            <a:ext cx="27826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ENTITA’: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Pasta alla carbonara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Lazio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Molise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Campania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6714E45-150E-25B9-3E20-7D3158F8C39E}"/>
              </a:ext>
            </a:extLst>
          </p:cNvPr>
          <p:cNvSpPr/>
          <p:nvPr/>
        </p:nvSpPr>
        <p:spPr>
          <a:xfrm>
            <a:off x="8610524" y="4568156"/>
            <a:ext cx="2439793" cy="340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43E506F-3A3A-8173-B210-19E4B720E4D0}"/>
              </a:ext>
            </a:extLst>
          </p:cNvPr>
          <p:cNvSpPr txBox="1"/>
          <p:nvPr/>
        </p:nvSpPr>
        <p:spPr>
          <a:xfrm>
            <a:off x="12367972" y="7373074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/>
              <a:t>https://it.wikipedia.org/wiki/Campania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41D1848-F562-4C37-6D3B-84F6BCAF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4EAA9FF3-CC5A-D45B-11CE-66B8D4AD0138}"/>
              </a:ext>
            </a:extLst>
          </p:cNvPr>
          <p:cNvSpPr txBox="1"/>
          <p:nvPr/>
        </p:nvSpPr>
        <p:spPr>
          <a:xfrm>
            <a:off x="16226990" y="565150"/>
            <a:ext cx="545211" cy="66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Montserrat Bold"/>
              </a:rPr>
              <a:t>3</a:t>
            </a:r>
            <a:endParaRPr lang="en-US" sz="3600" u="none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60832CA-48D0-F237-3B51-D60C7A1B5572}"/>
              </a:ext>
            </a:extLst>
          </p:cNvPr>
          <p:cNvSpPr txBox="1"/>
          <p:nvPr/>
        </p:nvSpPr>
        <p:spPr>
          <a:xfrm>
            <a:off x="4428461" y="4961492"/>
            <a:ext cx="923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B553CB-1F76-C589-6A10-031F3FA36CFD}"/>
              </a:ext>
            </a:extLst>
          </p:cNvPr>
          <p:cNvSpPr txBox="1"/>
          <p:nvPr/>
        </p:nvSpPr>
        <p:spPr>
          <a:xfrm>
            <a:off x="465392" y="190500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Elaborazione dei tweets: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AF5B00-5B30-14F2-7D8A-6BE7CF9C5DF2}"/>
              </a:ext>
            </a:extLst>
          </p:cNvPr>
          <p:cNvSpPr txBox="1"/>
          <p:nvPr/>
        </p:nvSpPr>
        <p:spPr>
          <a:xfrm>
            <a:off x="9201807" y="190500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Image to text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81F0628-CD6B-157D-72D6-9694B125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2" y="2857500"/>
            <a:ext cx="7645967" cy="631221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F631A87-47D2-CE5B-A8B1-43EC33A86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24" y="2857499"/>
            <a:ext cx="609524" cy="63122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A939AE-A72F-7D28-A2AA-A8CC9AD16313}"/>
              </a:ext>
            </a:extLst>
          </p:cNvPr>
          <p:cNvSpPr txBox="1"/>
          <p:nvPr/>
        </p:nvSpPr>
        <p:spPr>
          <a:xfrm>
            <a:off x="9278128" y="4720942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Vit-gpt2</a:t>
            </a:r>
          </a:p>
          <a:p>
            <a:r>
              <a:rPr lang="it-IT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</a:p>
          <a:p>
            <a:r>
              <a:rPr lang="it-IT" sz="5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captioning</a:t>
            </a:r>
            <a:endParaRPr lang="it-IT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036FD1D-D890-8BB0-2003-B7715CF338D8}"/>
              </a:ext>
            </a:extLst>
          </p:cNvPr>
          <p:cNvSpPr txBox="1"/>
          <p:nvPr/>
        </p:nvSpPr>
        <p:spPr>
          <a:xfrm>
            <a:off x="13940127" y="4613219"/>
            <a:ext cx="30544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effectLst/>
                <a:latin typeface="Source Sans Pro" panose="020B0503030403020204" pitchFamily="34" charset="0"/>
              </a:rPr>
              <a:t>“a soccer player kicking a soccer ball”</a:t>
            </a:r>
            <a:endParaRPr lang="it-IT" sz="4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7B60A13-757C-004B-7E25-B2498E309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486189" y="2995997"/>
            <a:ext cx="609524" cy="6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4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41D1848-F562-4C37-6D3B-84F6BCAF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4EAA9FF3-CC5A-D45B-11CE-66B8D4AD0138}"/>
              </a:ext>
            </a:extLst>
          </p:cNvPr>
          <p:cNvSpPr txBox="1"/>
          <p:nvPr/>
        </p:nvSpPr>
        <p:spPr>
          <a:xfrm>
            <a:off x="16226990" y="565150"/>
            <a:ext cx="545211" cy="66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Montserrat Bold"/>
              </a:rPr>
              <a:t>3</a:t>
            </a:r>
            <a:endParaRPr lang="en-US" sz="3600" u="none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54B67D-F50E-B231-D718-764C95CB49C4}"/>
              </a:ext>
            </a:extLst>
          </p:cNvPr>
          <p:cNvSpPr txBox="1"/>
          <p:nvPr/>
        </p:nvSpPr>
        <p:spPr>
          <a:xfrm>
            <a:off x="465392" y="190500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Elaborazione dei tweets: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85D3B5-02B2-B7E6-BEE0-1135CF94FA19}"/>
              </a:ext>
            </a:extLst>
          </p:cNvPr>
          <p:cNvSpPr txBox="1"/>
          <p:nvPr/>
        </p:nvSpPr>
        <p:spPr>
          <a:xfrm>
            <a:off x="9372600" y="190500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Geocoding</a:t>
            </a:r>
          </a:p>
        </p:txBody>
      </p: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062F2816-62BD-7EC9-CFF4-EAC1A407CD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17723"/>
              </p:ext>
            </p:extLst>
          </p:nvPr>
        </p:nvGraphicFramePr>
        <p:xfrm>
          <a:off x="9136117" y="2578674"/>
          <a:ext cx="6341870" cy="7110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419800" imgH="6076800" progId="Paint.Picture">
                  <p:embed/>
                </p:oleObj>
              </mc:Choice>
              <mc:Fallback>
                <p:oleObj name="Bitmap Image" r:id="rId3" imgW="5419800" imgH="6076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36117" y="2578674"/>
                        <a:ext cx="6341870" cy="7110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509E79-AB3D-6A48-7674-35DDDD66AC0D}"/>
              </a:ext>
            </a:extLst>
          </p:cNvPr>
          <p:cNvSpPr txBox="1"/>
          <p:nvPr/>
        </p:nvSpPr>
        <p:spPr>
          <a:xfrm>
            <a:off x="1143000" y="3924300"/>
            <a:ext cx="5890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/>
              <a:t>Geocoder</a:t>
            </a:r>
            <a:r>
              <a:rPr lang="it-IT" sz="5400" b="1" dirty="0"/>
              <a:t>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E23B88-4E13-CFE3-0B69-BE1C0ECF66AC}"/>
              </a:ext>
            </a:extLst>
          </p:cNvPr>
          <p:cNvSpPr txBox="1"/>
          <p:nvPr/>
        </p:nvSpPr>
        <p:spPr>
          <a:xfrm>
            <a:off x="1883680" y="4963879"/>
            <a:ext cx="5890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5400" dirty="0"/>
              <a:t>Open Street </a:t>
            </a:r>
            <a:r>
              <a:rPr lang="it-IT" sz="5400" dirty="0" err="1"/>
              <a:t>Map</a:t>
            </a:r>
            <a:r>
              <a:rPr lang="it-IT" sz="5400" dirty="0"/>
              <a:t>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F9269C-9FF0-790D-B445-4A5185883E4B}"/>
              </a:ext>
            </a:extLst>
          </p:cNvPr>
          <p:cNvSpPr txBox="1"/>
          <p:nvPr/>
        </p:nvSpPr>
        <p:spPr>
          <a:xfrm>
            <a:off x="3176453" y="6005599"/>
            <a:ext cx="3967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5400" dirty="0"/>
              <a:t>Latitudine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5400" dirty="0"/>
              <a:t>Longitudine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41D1848-F562-4C37-6D3B-84F6BCAF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043639-8FF2-3CA4-8D56-FFDA11D9DC77}"/>
              </a:ext>
            </a:extLst>
          </p:cNvPr>
          <p:cNvSpPr txBox="1"/>
          <p:nvPr/>
        </p:nvSpPr>
        <p:spPr>
          <a:xfrm>
            <a:off x="16226990" y="565150"/>
            <a:ext cx="545211" cy="66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Montserrat Bold"/>
              </a:rPr>
              <a:t>3</a:t>
            </a:r>
            <a:endParaRPr lang="en-US" sz="3600" u="none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DBE585-45B3-B322-65D1-692EB36D1EAF}"/>
              </a:ext>
            </a:extLst>
          </p:cNvPr>
          <p:cNvSpPr txBox="1"/>
          <p:nvPr/>
        </p:nvSpPr>
        <p:spPr>
          <a:xfrm>
            <a:off x="716171" y="419100"/>
            <a:ext cx="11359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 err="1"/>
              <a:t>CrowdPulse</a:t>
            </a:r>
            <a:endParaRPr lang="it-IT" sz="6600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173EE21-BF78-FEB8-6046-C3E1E3B47A64}"/>
              </a:ext>
            </a:extLst>
          </p:cNvPr>
          <p:cNvCxnSpPr>
            <a:cxnSpLocks/>
          </p:cNvCxnSpPr>
          <p:nvPr/>
        </p:nvCxnSpPr>
        <p:spPr>
          <a:xfrm>
            <a:off x="2971800" y="8420100"/>
            <a:ext cx="1226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58A688B3-F5E0-1F02-901B-88FDE172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8538086"/>
            <a:ext cx="4889240" cy="17239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D24F356-C6B5-50F7-65CC-9B434A003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428" y="3461600"/>
            <a:ext cx="12268200" cy="484051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65B3762-E335-7639-BC2E-2535B7DDF48A}"/>
              </a:ext>
            </a:extLst>
          </p:cNvPr>
          <p:cNvSpPr txBox="1"/>
          <p:nvPr/>
        </p:nvSpPr>
        <p:spPr>
          <a:xfrm>
            <a:off x="3505200" y="2715999"/>
            <a:ext cx="2705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/>
              <a:t>Front-end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3BF0BA5-F6FE-1FC2-A9F0-EF9CF6BB542B}"/>
              </a:ext>
            </a:extLst>
          </p:cNvPr>
          <p:cNvSpPr txBox="1"/>
          <p:nvPr/>
        </p:nvSpPr>
        <p:spPr>
          <a:xfrm>
            <a:off x="8464420" y="2668702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/>
              <a:t>Back-end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9688AA8-C259-5907-F697-81617D6679E8}"/>
              </a:ext>
            </a:extLst>
          </p:cNvPr>
          <p:cNvSpPr txBox="1"/>
          <p:nvPr/>
        </p:nvSpPr>
        <p:spPr>
          <a:xfrm>
            <a:off x="12599742" y="4142601"/>
            <a:ext cx="273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/>
              <a:t>MongoDB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67EA2C-F5CD-32D5-F78F-C5776A3827D0}"/>
              </a:ext>
            </a:extLst>
          </p:cNvPr>
          <p:cNvSpPr txBox="1"/>
          <p:nvPr/>
        </p:nvSpPr>
        <p:spPr>
          <a:xfrm>
            <a:off x="3657600" y="4222402"/>
            <a:ext cx="2174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/>
              <a:t>React.js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9E4B0B3-CAD2-6FAF-B2A2-0CB249FB2B04}"/>
              </a:ext>
            </a:extLst>
          </p:cNvPr>
          <p:cNvSpPr txBox="1"/>
          <p:nvPr/>
        </p:nvSpPr>
        <p:spPr>
          <a:xfrm>
            <a:off x="8302755" y="4210039"/>
            <a:ext cx="2662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Express.js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79977B-ECF5-C8AE-511D-08C3286CCBC9}"/>
              </a:ext>
            </a:extLst>
          </p:cNvPr>
          <p:cNvSpPr txBox="1"/>
          <p:nvPr/>
        </p:nvSpPr>
        <p:spPr>
          <a:xfrm>
            <a:off x="8464420" y="6210300"/>
            <a:ext cx="2127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/>
              <a:t>Node.js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4D4B750-7034-B047-7941-90C01C47ED11}"/>
              </a:ext>
            </a:extLst>
          </p:cNvPr>
          <p:cNvSpPr txBox="1"/>
          <p:nvPr/>
        </p:nvSpPr>
        <p:spPr>
          <a:xfrm>
            <a:off x="3412321" y="5840968"/>
            <a:ext cx="2891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/>
              <a:t>HTML, CSS</a:t>
            </a:r>
          </a:p>
          <a:p>
            <a:r>
              <a:rPr lang="it-IT" sz="4800" b="1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67108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B960CF2-26D7-5EEF-A785-4A3BFFFF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3BD01B-473C-8533-75A9-1596840BF946}"/>
              </a:ext>
            </a:extLst>
          </p:cNvPr>
          <p:cNvSpPr txBox="1"/>
          <p:nvPr/>
        </p:nvSpPr>
        <p:spPr>
          <a:xfrm>
            <a:off x="304800" y="151152"/>
            <a:ext cx="11359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Sperimentazione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1848F8-1DF9-971C-18A5-A51D152DECF5}"/>
              </a:ext>
            </a:extLst>
          </p:cNvPr>
          <p:cNvSpPr txBox="1"/>
          <p:nvPr/>
        </p:nvSpPr>
        <p:spPr>
          <a:xfrm>
            <a:off x="2514600" y="2705100"/>
            <a:ext cx="12573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b="1" dirty="0"/>
              <a:t>Riconoscimento dei tweets</a:t>
            </a:r>
          </a:p>
          <a:p>
            <a:endParaRPr lang="it-IT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b="1" dirty="0"/>
              <a:t>Estrazione</a:t>
            </a:r>
          </a:p>
          <a:p>
            <a:endParaRPr lang="it-IT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b="1" dirty="0"/>
              <a:t>Elaborazione</a:t>
            </a:r>
          </a:p>
          <a:p>
            <a:endParaRPr lang="it-IT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b="1" dirty="0"/>
              <a:t>Visualizzazione</a:t>
            </a:r>
          </a:p>
          <a:p>
            <a:endParaRPr lang="it-IT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b="1" dirty="0"/>
              <a:t>Analisi dei dati ottenuti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0549EA9-F3A0-3FB0-83B6-EBB24AC8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414" y="719602"/>
            <a:ext cx="6714286" cy="73904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8F230F6-596C-78B5-08B4-9D86E2B6F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4055" y="719601"/>
            <a:ext cx="3333333" cy="2219048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D465B0D-EB11-A38C-53B1-A2D24C7C32A9}"/>
              </a:ext>
            </a:extLst>
          </p:cNvPr>
          <p:cNvCxnSpPr>
            <a:cxnSpLocks/>
          </p:cNvCxnSpPr>
          <p:nvPr/>
        </p:nvCxnSpPr>
        <p:spPr>
          <a:xfrm>
            <a:off x="16687800" y="719601"/>
            <a:ext cx="0" cy="790768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0F02B1F9-A1EB-7FF1-9D37-D074496E7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467" y="8153557"/>
            <a:ext cx="7133333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41D1848-F562-4C37-6D3B-84F6BCAF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5331089-0B77-5D07-E4BC-9132ABBDE1A2}"/>
              </a:ext>
            </a:extLst>
          </p:cNvPr>
          <p:cNvSpPr txBox="1"/>
          <p:nvPr/>
        </p:nvSpPr>
        <p:spPr>
          <a:xfrm>
            <a:off x="16226990" y="565150"/>
            <a:ext cx="545211" cy="66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Montserrat Bold"/>
              </a:rPr>
              <a:t>3</a:t>
            </a:r>
            <a:endParaRPr lang="en-US" sz="3600" u="none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E124CF-D895-FD0A-53A0-6D9EAB6C3D42}"/>
              </a:ext>
            </a:extLst>
          </p:cNvPr>
          <p:cNvSpPr txBox="1"/>
          <p:nvPr/>
        </p:nvSpPr>
        <p:spPr>
          <a:xfrm>
            <a:off x="304800" y="151152"/>
            <a:ext cx="11359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Sperimentazione: Minoranze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240B78-310D-5870-CF52-AF8513E02326}"/>
              </a:ext>
            </a:extLst>
          </p:cNvPr>
          <p:cNvSpPr txBox="1"/>
          <p:nvPr/>
        </p:nvSpPr>
        <p:spPr>
          <a:xfrm>
            <a:off x="7658100" y="316525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/>
              <a:t>Omofobia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D04F88E-1C36-0A9E-1B25-8B78F306A0D0}"/>
              </a:ext>
            </a:extLst>
          </p:cNvPr>
          <p:cNvSpPr txBox="1"/>
          <p:nvPr/>
        </p:nvSpPr>
        <p:spPr>
          <a:xfrm>
            <a:off x="1548308" y="317132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/>
              <a:t>Misoginia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B94689C-052D-F283-A01B-3B6B80A18A26}"/>
              </a:ext>
            </a:extLst>
          </p:cNvPr>
          <p:cNvSpPr txBox="1"/>
          <p:nvPr/>
        </p:nvSpPr>
        <p:spPr>
          <a:xfrm>
            <a:off x="13902713" y="3129312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/>
              <a:t>Xenofobia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3602BC-D6E9-3AAF-902E-E47988102AC2}"/>
              </a:ext>
            </a:extLst>
          </p:cNvPr>
          <p:cNvSpPr txBox="1"/>
          <p:nvPr/>
        </p:nvSpPr>
        <p:spPr>
          <a:xfrm>
            <a:off x="359400" y="132494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Tweets ricercati nel periodo 01/01/2023 – 31/03/2023</a:t>
            </a:r>
          </a:p>
          <a:p>
            <a:r>
              <a:rPr lang="it-IT" sz="4000" b="1" dirty="0"/>
              <a:t>Keywords utilizzate per la ricerca: 34 per ogni categoria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EF6D8AC-9D84-0DF7-F551-92B3178DD94C}"/>
              </a:ext>
            </a:extLst>
          </p:cNvPr>
          <p:cNvSpPr txBox="1"/>
          <p:nvPr/>
        </p:nvSpPr>
        <p:spPr>
          <a:xfrm>
            <a:off x="1204901" y="4088580"/>
            <a:ext cx="4495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Keywords: </a:t>
            </a:r>
            <a:r>
              <a:rPr lang="it-IT" sz="2800" b="1" dirty="0" err="1"/>
              <a:t>zocc</a:t>
            </a:r>
            <a:r>
              <a:rPr lang="it-IT" sz="2800" b="1" dirty="0"/>
              <a:t>*la, </a:t>
            </a:r>
            <a:r>
              <a:rPr lang="it-IT" sz="2800" b="1" dirty="0" err="1"/>
              <a:t>tr</a:t>
            </a:r>
            <a:r>
              <a:rPr lang="it-IT" sz="2800" b="1" dirty="0"/>
              <a:t>*</a:t>
            </a:r>
            <a:r>
              <a:rPr lang="it-IT" sz="2800" b="1" dirty="0" err="1"/>
              <a:t>ia</a:t>
            </a:r>
            <a:r>
              <a:rPr lang="it-IT" sz="2800" b="1" dirty="0"/>
              <a:t>…</a:t>
            </a:r>
          </a:p>
          <a:p>
            <a:r>
              <a:rPr lang="it-IT" sz="2800" b="1" dirty="0"/>
              <a:t>Tweets ritrovati: 19.539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9B469E-6693-EF09-CD67-4E9E77156929}"/>
              </a:ext>
            </a:extLst>
          </p:cNvPr>
          <p:cNvSpPr txBox="1"/>
          <p:nvPr/>
        </p:nvSpPr>
        <p:spPr>
          <a:xfrm>
            <a:off x="6901358" y="4052642"/>
            <a:ext cx="513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Keywords: f*</a:t>
            </a:r>
            <a:r>
              <a:rPr lang="it-IT" sz="2800" b="1" dirty="0" err="1"/>
              <a:t>ocio</a:t>
            </a:r>
            <a:r>
              <a:rPr lang="it-IT" sz="2800" b="1" dirty="0"/>
              <a:t>, gay di m*</a:t>
            </a:r>
            <a:r>
              <a:rPr lang="it-IT" sz="2800" b="1" dirty="0" err="1"/>
              <a:t>rda</a:t>
            </a:r>
            <a:r>
              <a:rPr lang="it-IT" sz="2800" b="1" dirty="0"/>
              <a:t>…</a:t>
            </a:r>
          </a:p>
          <a:p>
            <a:r>
              <a:rPr lang="it-IT" sz="2800" b="1" dirty="0"/>
              <a:t>Tweets ritrovati: 14.882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FED67D5-3F03-18A2-9739-1167F8577025}"/>
              </a:ext>
            </a:extLst>
          </p:cNvPr>
          <p:cNvSpPr txBox="1"/>
          <p:nvPr/>
        </p:nvSpPr>
        <p:spPr>
          <a:xfrm>
            <a:off x="13106402" y="4038438"/>
            <a:ext cx="4800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Keywords: n*</a:t>
            </a:r>
            <a:r>
              <a:rPr lang="it-IT" sz="2800" b="1" dirty="0" err="1"/>
              <a:t>gro</a:t>
            </a:r>
            <a:r>
              <a:rPr lang="it-IT" sz="2800" b="1" dirty="0"/>
              <a:t>, t*</a:t>
            </a:r>
            <a:r>
              <a:rPr lang="it-IT" sz="2800" b="1" dirty="0" err="1"/>
              <a:t>rrone</a:t>
            </a:r>
            <a:r>
              <a:rPr lang="it-IT" sz="2800" b="1" dirty="0"/>
              <a:t>…</a:t>
            </a:r>
          </a:p>
          <a:p>
            <a:r>
              <a:rPr lang="it-IT" sz="2800" b="1" dirty="0"/>
              <a:t>Tweets ritrovati: 25.281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FC2C951-9938-FC25-F3A9-B03D8912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92" y="5353343"/>
            <a:ext cx="4495800" cy="475934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28695FE-632C-3755-49F9-799EDEE6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88" y="5303706"/>
            <a:ext cx="4495800" cy="4858620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9A16D781-667F-C6D5-BB15-67AA26253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1" y="5313280"/>
            <a:ext cx="4495799" cy="4679301"/>
          </a:xfrm>
          <a:prstGeom prst="rect">
            <a:avLst/>
          </a:prstGeom>
        </p:spPr>
      </p:pic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249AD11-7FDC-F387-045B-F885264B476E}"/>
              </a:ext>
            </a:extLst>
          </p:cNvPr>
          <p:cNvCxnSpPr>
            <a:cxnSpLocks/>
          </p:cNvCxnSpPr>
          <p:nvPr/>
        </p:nvCxnSpPr>
        <p:spPr>
          <a:xfrm>
            <a:off x="6248400" y="3390900"/>
            <a:ext cx="0" cy="689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8C3E6057-B9EB-674F-69F5-04B5154A73A1}"/>
              </a:ext>
            </a:extLst>
          </p:cNvPr>
          <p:cNvCxnSpPr>
            <a:cxnSpLocks/>
          </p:cNvCxnSpPr>
          <p:nvPr/>
        </p:nvCxnSpPr>
        <p:spPr>
          <a:xfrm>
            <a:off x="12725400" y="3381237"/>
            <a:ext cx="0" cy="689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09145" y="2883488"/>
            <a:ext cx="7764233" cy="1200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just">
              <a:lnSpc>
                <a:spcPct val="150000"/>
              </a:lnSpc>
            </a:pPr>
            <a:endParaRPr lang="it-IT" sz="2800" dirty="0">
              <a:solidFill>
                <a:srgbClr val="000000"/>
              </a:solidFill>
              <a:latin typeface="Montserrat Classic"/>
            </a:endParaRPr>
          </a:p>
          <a:p>
            <a:pPr marL="71628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800" dirty="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6C129A-AD57-7F1D-BA0F-906E0841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B64C430-92D8-E45B-48F6-E5F3E289EBA7}"/>
              </a:ext>
            </a:extLst>
          </p:cNvPr>
          <p:cNvSpPr txBox="1"/>
          <p:nvPr/>
        </p:nvSpPr>
        <p:spPr>
          <a:xfrm>
            <a:off x="716171" y="419100"/>
            <a:ext cx="11359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Sperimentazione: Minoranze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4E1A276-664E-7BC9-C2E7-C47F84699824}"/>
              </a:ext>
            </a:extLst>
          </p:cNvPr>
          <p:cNvSpPr txBox="1"/>
          <p:nvPr/>
        </p:nvSpPr>
        <p:spPr>
          <a:xfrm>
            <a:off x="716171" y="178993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/>
              <a:t>Misoginia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B218F75-0DCC-3DFF-50A5-F54B376D5839}"/>
              </a:ext>
            </a:extLst>
          </p:cNvPr>
          <p:cNvSpPr txBox="1"/>
          <p:nvPr/>
        </p:nvSpPr>
        <p:spPr>
          <a:xfrm>
            <a:off x="6395698" y="1821466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/>
              <a:t>Omofobia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11690C-0D96-08C1-4A14-B2A913DB5800}"/>
              </a:ext>
            </a:extLst>
          </p:cNvPr>
          <p:cNvSpPr txBox="1"/>
          <p:nvPr/>
        </p:nvSpPr>
        <p:spPr>
          <a:xfrm>
            <a:off x="12075226" y="178993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/>
              <a:t>Xenofobia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43087C-DC27-DC08-7F96-FC989325486D}"/>
              </a:ext>
            </a:extLst>
          </p:cNvPr>
          <p:cNvSpPr txBox="1"/>
          <p:nvPr/>
        </p:nvSpPr>
        <p:spPr>
          <a:xfrm>
            <a:off x="763295" y="2473929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Tweets geolocalizzati: 8.419/19.539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6DA8CD9-4E0E-E34B-BC79-A662DE5D5A27}"/>
              </a:ext>
            </a:extLst>
          </p:cNvPr>
          <p:cNvSpPr txBox="1"/>
          <p:nvPr/>
        </p:nvSpPr>
        <p:spPr>
          <a:xfrm>
            <a:off x="6471898" y="2529737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Tweets geolocalizzati: 6.931/14.882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8D6614-B181-A19E-7242-4371B2EB34FA}"/>
              </a:ext>
            </a:extLst>
          </p:cNvPr>
          <p:cNvSpPr txBox="1"/>
          <p:nvPr/>
        </p:nvSpPr>
        <p:spPr>
          <a:xfrm>
            <a:off x="12075226" y="2476298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Tweets geolocalizzati</a:t>
            </a:r>
            <a:r>
              <a:rPr lang="it-IT" sz="2800" b="1"/>
              <a:t>: 12.497/25.281</a:t>
            </a:r>
            <a:endParaRPr lang="it-IT" sz="2800" b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0EF8B05-4173-CA0F-790D-7A01D95A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26" y="3530769"/>
            <a:ext cx="5353050" cy="58007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D6A0E6C-1720-B7D0-4E2C-1F476D7F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87" y="3530769"/>
            <a:ext cx="5381625" cy="580072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B08FF03-19BE-4A85-1A8F-451118F47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523" y="3513690"/>
            <a:ext cx="5381625" cy="58483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58A3BD-0E1B-D037-FE2F-78D5C06B9CE4}"/>
              </a:ext>
            </a:extLst>
          </p:cNvPr>
          <p:cNvSpPr txBox="1"/>
          <p:nvPr/>
        </p:nvSpPr>
        <p:spPr>
          <a:xfrm>
            <a:off x="1371600" y="95631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/>
              <a:t>Utile per enti amministrativi e scolastici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B56CE04-01F9-1A9F-D21B-AF863A89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8F1EDD-B8AE-9AD2-3315-131981D8F1D8}"/>
              </a:ext>
            </a:extLst>
          </p:cNvPr>
          <p:cNvSpPr txBox="1"/>
          <p:nvPr/>
        </p:nvSpPr>
        <p:spPr>
          <a:xfrm>
            <a:off x="465392" y="419100"/>
            <a:ext cx="160478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Sperimentazione: conflitto Russo-Ucraino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4471242-4BBF-308B-D2FA-8DD8FAF35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10" y="3073800"/>
            <a:ext cx="11954190" cy="290518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86C179-1430-5F64-CE6E-96FCE2D81C43}"/>
              </a:ext>
            </a:extLst>
          </p:cNvPr>
          <p:cNvSpPr txBox="1"/>
          <p:nvPr/>
        </p:nvSpPr>
        <p:spPr>
          <a:xfrm>
            <a:off x="486413" y="17202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Tweets ricercati nel periodo 01/01/2023 – 31/03/2023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EC48A5-5336-651B-B45D-BA3B3F17C70A}"/>
              </a:ext>
            </a:extLst>
          </p:cNvPr>
          <p:cNvSpPr txBox="1"/>
          <p:nvPr/>
        </p:nvSpPr>
        <p:spPr>
          <a:xfrm>
            <a:off x="486413" y="6629061"/>
            <a:ext cx="299037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Tweets contro </a:t>
            </a:r>
          </a:p>
          <a:p>
            <a:r>
              <a:rPr lang="it-IT" sz="5400" b="1" dirty="0"/>
              <a:t>Ucraini</a:t>
            </a:r>
            <a:r>
              <a:rPr lang="it-IT" sz="2800" b="1" dirty="0"/>
              <a:t> </a:t>
            </a:r>
          </a:p>
          <a:p>
            <a:r>
              <a:rPr lang="it-IT" sz="2800" b="1" dirty="0"/>
              <a:t>ritrovati: </a:t>
            </a:r>
            <a:r>
              <a:rPr lang="it-IT" sz="4800" b="1" dirty="0"/>
              <a:t>5.898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62242C0-ED97-54A7-CE0A-8AA152B1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03" y="6874663"/>
            <a:ext cx="11954190" cy="299323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13B67D-E252-6153-3381-C3D0A193FEF8}"/>
              </a:ext>
            </a:extLst>
          </p:cNvPr>
          <p:cNvSpPr txBox="1"/>
          <p:nvPr/>
        </p:nvSpPr>
        <p:spPr>
          <a:xfrm>
            <a:off x="642378" y="2961874"/>
            <a:ext cx="330295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Tweets contro </a:t>
            </a:r>
          </a:p>
          <a:p>
            <a:r>
              <a:rPr lang="it-IT" sz="5400" b="1" dirty="0"/>
              <a:t>Russi</a:t>
            </a:r>
            <a:r>
              <a:rPr lang="it-IT" sz="2800" b="1" dirty="0"/>
              <a:t> </a:t>
            </a:r>
          </a:p>
          <a:p>
            <a:r>
              <a:rPr lang="it-IT" sz="2800" b="1" dirty="0"/>
              <a:t>ritrovati: </a:t>
            </a:r>
            <a:r>
              <a:rPr lang="it-IT" sz="4800" b="1" dirty="0">
                <a:solidFill>
                  <a:srgbClr val="FF0000"/>
                </a:solidFill>
              </a:rPr>
              <a:t>11.744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33938AD-2A51-7A24-2004-5C3A572A4CBF}"/>
              </a:ext>
            </a:extLst>
          </p:cNvPr>
          <p:cNvSpPr/>
          <p:nvPr/>
        </p:nvSpPr>
        <p:spPr>
          <a:xfrm>
            <a:off x="5181600" y="5524500"/>
            <a:ext cx="2286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01DD75F-0592-74BA-1546-1176136D2205}"/>
              </a:ext>
            </a:extLst>
          </p:cNvPr>
          <p:cNvSpPr/>
          <p:nvPr/>
        </p:nvSpPr>
        <p:spPr>
          <a:xfrm>
            <a:off x="8305800" y="5495144"/>
            <a:ext cx="2209800" cy="2579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693BC2-7A4C-4085-6337-0A5CF812F1C2}"/>
              </a:ext>
            </a:extLst>
          </p:cNvPr>
          <p:cNvSpPr/>
          <p:nvPr/>
        </p:nvSpPr>
        <p:spPr>
          <a:xfrm>
            <a:off x="11385754" y="3314700"/>
            <a:ext cx="2254045" cy="24384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E42B658-7D86-2571-FA6B-BB494BAA8C38}"/>
              </a:ext>
            </a:extLst>
          </p:cNvPr>
          <p:cNvSpPr/>
          <p:nvPr/>
        </p:nvSpPr>
        <p:spPr>
          <a:xfrm>
            <a:off x="14478000" y="4933621"/>
            <a:ext cx="2286000" cy="81947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68D3962-B0C6-CF13-BA0C-418E715AA558}"/>
              </a:ext>
            </a:extLst>
          </p:cNvPr>
          <p:cNvSpPr/>
          <p:nvPr/>
        </p:nvSpPr>
        <p:spPr>
          <a:xfrm>
            <a:off x="5943600" y="5829300"/>
            <a:ext cx="10134600" cy="390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B76E0C7-C061-A215-B43D-BF50D4DEE664}"/>
              </a:ext>
            </a:extLst>
          </p:cNvPr>
          <p:cNvSpPr txBox="1"/>
          <p:nvPr/>
        </p:nvSpPr>
        <p:spPr>
          <a:xfrm>
            <a:off x="5181600" y="5691956"/>
            <a:ext cx="12446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Acceptable</a:t>
            </a:r>
            <a:r>
              <a:rPr lang="it-IT" sz="2800" b="1" dirty="0"/>
              <a:t>(8%)       Inappropriate(9%)       Offensive(55%)            </a:t>
            </a:r>
            <a:r>
              <a:rPr lang="it-IT" sz="2800" b="1" dirty="0" err="1"/>
              <a:t>Violent</a:t>
            </a:r>
            <a:r>
              <a:rPr lang="it-IT" sz="2800" b="1" dirty="0"/>
              <a:t>(28%)                         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4153C6A-11E3-8E9E-A352-C1B553A115D8}"/>
              </a:ext>
            </a:extLst>
          </p:cNvPr>
          <p:cNvSpPr/>
          <p:nvPr/>
        </p:nvSpPr>
        <p:spPr>
          <a:xfrm>
            <a:off x="5203271" y="9437385"/>
            <a:ext cx="2286000" cy="1524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277F4F6-3AD8-77A9-31A8-7E916984B10E}"/>
              </a:ext>
            </a:extLst>
          </p:cNvPr>
          <p:cNvSpPr/>
          <p:nvPr/>
        </p:nvSpPr>
        <p:spPr>
          <a:xfrm>
            <a:off x="8305800" y="9193452"/>
            <a:ext cx="2209800" cy="37982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483AE7D0-BD15-8F06-81F3-381FB7AB4261}"/>
              </a:ext>
            </a:extLst>
          </p:cNvPr>
          <p:cNvSpPr/>
          <p:nvPr/>
        </p:nvSpPr>
        <p:spPr>
          <a:xfrm>
            <a:off x="11385753" y="6919826"/>
            <a:ext cx="2254045" cy="266428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17C62A5-0F6C-93AE-24C3-FB03E733E59E}"/>
              </a:ext>
            </a:extLst>
          </p:cNvPr>
          <p:cNvSpPr/>
          <p:nvPr/>
        </p:nvSpPr>
        <p:spPr>
          <a:xfrm>
            <a:off x="14472138" y="9437385"/>
            <a:ext cx="2286000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3BCCB33-CFF3-D915-A926-EE9EBA678158}"/>
              </a:ext>
            </a:extLst>
          </p:cNvPr>
          <p:cNvSpPr/>
          <p:nvPr/>
        </p:nvSpPr>
        <p:spPr>
          <a:xfrm>
            <a:off x="5334000" y="9639300"/>
            <a:ext cx="1121059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ED66431C-FB93-2AA6-35AD-A581AD4A2844}"/>
              </a:ext>
            </a:extLst>
          </p:cNvPr>
          <p:cNvCxnSpPr>
            <a:cxnSpLocks/>
          </p:cNvCxnSpPr>
          <p:nvPr/>
        </p:nvCxnSpPr>
        <p:spPr>
          <a:xfrm>
            <a:off x="-76200" y="6491812"/>
            <a:ext cx="18288000" cy="56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FE0829-3D1F-10C7-E6B5-BCC41A4DEC28}"/>
              </a:ext>
            </a:extLst>
          </p:cNvPr>
          <p:cNvSpPr txBox="1"/>
          <p:nvPr/>
        </p:nvSpPr>
        <p:spPr>
          <a:xfrm>
            <a:off x="642378" y="5027750"/>
            <a:ext cx="366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Keywords ricercate: 25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B5CF755-CF9A-4150-55E9-C5145571C303}"/>
              </a:ext>
            </a:extLst>
          </p:cNvPr>
          <p:cNvSpPr txBox="1"/>
          <p:nvPr/>
        </p:nvSpPr>
        <p:spPr>
          <a:xfrm>
            <a:off x="496923" y="8670232"/>
            <a:ext cx="366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Keywords ricercate: 25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94119B-AACB-D9A5-80FB-96055C694E90}"/>
              </a:ext>
            </a:extLst>
          </p:cNvPr>
          <p:cNvSpPr txBox="1"/>
          <p:nvPr/>
        </p:nvSpPr>
        <p:spPr>
          <a:xfrm>
            <a:off x="5181599" y="9573280"/>
            <a:ext cx="12446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Acceptable</a:t>
            </a:r>
            <a:r>
              <a:rPr lang="it-IT" sz="2800" b="1" dirty="0"/>
              <a:t>(6%)      Inappropriate(12%)       Offensive(75%)           </a:t>
            </a:r>
            <a:r>
              <a:rPr lang="it-IT" sz="2800" b="1" dirty="0" err="1"/>
              <a:t>Violent</a:t>
            </a:r>
            <a:r>
              <a:rPr lang="it-IT" sz="2800" b="1" dirty="0"/>
              <a:t>(7%)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61135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596DA54-F8E0-1B10-6CD4-487946172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1E25D6-5FC7-F802-D3CB-90C9B8EA7F85}"/>
              </a:ext>
            </a:extLst>
          </p:cNvPr>
          <p:cNvSpPr txBox="1"/>
          <p:nvPr/>
        </p:nvSpPr>
        <p:spPr>
          <a:xfrm>
            <a:off x="716171" y="419100"/>
            <a:ext cx="160478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Sperimentazione: conflitto Russo-Ucraino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C9FC57-550B-A4D0-049C-6C75A90F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65" y="5294412"/>
            <a:ext cx="16726567" cy="457348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9F74604-A19D-93B4-216C-4ABE47F25654}"/>
              </a:ext>
            </a:extLst>
          </p:cNvPr>
          <p:cNvSpPr txBox="1"/>
          <p:nvPr/>
        </p:nvSpPr>
        <p:spPr>
          <a:xfrm>
            <a:off x="909145" y="22464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TimeLine</a:t>
            </a:r>
            <a:r>
              <a:rPr lang="it-IT" sz="4000" b="1" dirty="0"/>
              <a:t> – Tweets d’odio nei confronti dei  russi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465917A-BB9B-60EE-41AD-8DE544422485}"/>
              </a:ext>
            </a:extLst>
          </p:cNvPr>
          <p:cNvSpPr txBox="1"/>
          <p:nvPr/>
        </p:nvSpPr>
        <p:spPr>
          <a:xfrm>
            <a:off x="909145" y="3350448"/>
            <a:ext cx="1363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i="1" dirty="0"/>
              <a:t>«Kiev: colpito condominio a Dnipro, salgono a 12 i morti, oltre 60 i feriti»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18CE9-D81A-1F31-7182-E79C2D9CD1AF}"/>
              </a:ext>
            </a:extLst>
          </p:cNvPr>
          <p:cNvSpPr txBox="1"/>
          <p:nvPr/>
        </p:nvSpPr>
        <p:spPr>
          <a:xfrm>
            <a:off x="4620491" y="4180866"/>
            <a:ext cx="1363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i="1" dirty="0"/>
              <a:t>«Ucraina, bombardamento russo a </a:t>
            </a:r>
            <a:r>
              <a:rPr lang="it-IT" sz="3600" i="1" dirty="0" err="1"/>
              <a:t>Kostiantynivk</a:t>
            </a:r>
            <a:r>
              <a:rPr lang="it-IT" sz="3600" i="1" dirty="0"/>
              <a:t>: 3 morti e 14 feriti»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378BE3B-7A21-9F83-9F74-38B4D62EB2EF}"/>
              </a:ext>
            </a:extLst>
          </p:cNvPr>
          <p:cNvCxnSpPr>
            <a:cxnSpLocks/>
          </p:cNvCxnSpPr>
          <p:nvPr/>
        </p:nvCxnSpPr>
        <p:spPr>
          <a:xfrm flipV="1">
            <a:off x="4114800" y="3996779"/>
            <a:ext cx="0" cy="2213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895BF16-9116-B371-58BC-FBF36AE9CC46}"/>
              </a:ext>
            </a:extLst>
          </p:cNvPr>
          <p:cNvCxnSpPr>
            <a:cxnSpLocks/>
          </p:cNvCxnSpPr>
          <p:nvPr/>
        </p:nvCxnSpPr>
        <p:spPr>
          <a:xfrm flipV="1">
            <a:off x="6248400" y="4827197"/>
            <a:ext cx="0" cy="77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6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F8DF07-91D1-8DD6-0D07-D1B2171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C6302C-7A8F-5B48-7273-69A0A53A9177}"/>
              </a:ext>
            </a:extLst>
          </p:cNvPr>
          <p:cNvSpPr txBox="1"/>
          <p:nvPr/>
        </p:nvSpPr>
        <p:spPr>
          <a:xfrm>
            <a:off x="716171" y="419100"/>
            <a:ext cx="160478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Sperimentazione: conflitto Russo-Ucraino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16F6BF-2DA4-0E9B-0F40-0ACC9D28A795}"/>
              </a:ext>
            </a:extLst>
          </p:cNvPr>
          <p:cNvSpPr txBox="1"/>
          <p:nvPr/>
        </p:nvSpPr>
        <p:spPr>
          <a:xfrm>
            <a:off x="909145" y="195463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WordCloud</a:t>
            </a:r>
            <a:r>
              <a:rPr lang="it-IT" sz="4000" b="1" dirty="0"/>
              <a:t> – Tweets d’odio nei confronti dei  russi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9975A0-6456-BEEE-BD2A-8891C9FB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4445"/>
            <a:ext cx="6083324" cy="32766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4B1914F-E414-A4A3-5ABA-7706E85A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24" y="4390465"/>
            <a:ext cx="6807722" cy="38332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08CCB82-DB36-80FF-8553-B6C6A9EBC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1145" y="4484445"/>
            <a:ext cx="5147617" cy="320727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60C1FB-2348-BD39-9084-879D7BAE4F3F}"/>
              </a:ext>
            </a:extLst>
          </p:cNvPr>
          <p:cNvSpPr txBox="1"/>
          <p:nvPr/>
        </p:nvSpPr>
        <p:spPr>
          <a:xfrm>
            <a:off x="1124969" y="3573894"/>
            <a:ext cx="16724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       Tags                                               Hashtags                                         Immagini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6590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1F7B90D1-A492-0CB4-25C9-B18995DB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BE15F25A-E23B-95A9-076F-42F43C74A1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7624" y="419100"/>
            <a:ext cx="13676051" cy="1143000"/>
          </a:xfrm>
        </p:spPr>
        <p:txBody>
          <a:bodyPr>
            <a:normAutofit/>
          </a:bodyPr>
          <a:lstStyle/>
          <a:p>
            <a:pPr algn="l"/>
            <a:r>
              <a:rPr lang="it-IT" sz="6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anose="00000800000000000000" charset="0"/>
              </a:rPr>
              <a:t>Contesto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10330B4-4C44-A768-541E-D8F5584E6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228" y="1087476"/>
            <a:ext cx="2938895" cy="2938895"/>
          </a:xfrm>
          <a:prstGeom prst="rect">
            <a:avLst/>
          </a:prstGeom>
        </p:spPr>
      </p:pic>
      <p:pic>
        <p:nvPicPr>
          <p:cNvPr id="14" name="Immagine 13" descr="Immagine che contiene logo&#10;&#10;Descrizione generata automaticamente">
            <a:extLst>
              <a:ext uri="{FF2B5EF4-FFF2-40B4-BE49-F238E27FC236}">
                <a16:creationId xmlns:a16="http://schemas.microsoft.com/office/drawing/2014/main" id="{763CF0EC-502F-A703-6245-FB1BEBFFD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029" y="6286500"/>
            <a:ext cx="4180328" cy="4180328"/>
          </a:xfrm>
          <a:prstGeom prst="rect">
            <a:avLst/>
          </a:prstGeom>
        </p:spPr>
      </p:pic>
      <p:pic>
        <p:nvPicPr>
          <p:cNvPr id="16" name="Immagine 15" descr="Immagine che contiene testo, cartello&#10;&#10;Descrizione generata automaticamente">
            <a:extLst>
              <a:ext uri="{FF2B5EF4-FFF2-40B4-BE49-F238E27FC236}">
                <a16:creationId xmlns:a16="http://schemas.microsoft.com/office/drawing/2014/main" id="{A2EFD803-1B70-92C9-1F76-0A37DD863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38" y="6996959"/>
            <a:ext cx="3251941" cy="325194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ACAA37-47BF-99D9-25C1-AE46830D3660}"/>
              </a:ext>
            </a:extLst>
          </p:cNvPr>
          <p:cNvSpPr txBox="1"/>
          <p:nvPr/>
        </p:nvSpPr>
        <p:spPr>
          <a:xfrm>
            <a:off x="13258870" y="5116441"/>
            <a:ext cx="34017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Verificare l’andamento di un prodotto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2D37A0A-5597-BBF2-1F33-358071A3EBCD}"/>
              </a:ext>
            </a:extLst>
          </p:cNvPr>
          <p:cNvSpPr txBox="1"/>
          <p:nvPr/>
        </p:nvSpPr>
        <p:spPr>
          <a:xfrm>
            <a:off x="13639800" y="190673"/>
            <a:ext cx="3109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Capire la direzione di un dibattito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981FBA7-0149-27AD-0061-171382F7D68A}"/>
              </a:ext>
            </a:extLst>
          </p:cNvPr>
          <p:cNvSpPr txBox="1"/>
          <p:nvPr/>
        </p:nvSpPr>
        <p:spPr>
          <a:xfrm>
            <a:off x="6753389" y="2546771"/>
            <a:ext cx="3888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Con i dati presenti in rete si possono effettuare diverse operazioni: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7518F5A-5F54-DD59-61F2-461100A83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57918"/>
            <a:ext cx="3492500" cy="24765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FCBEAE-D210-A191-72FC-3766130D3E65}"/>
              </a:ext>
            </a:extLst>
          </p:cNvPr>
          <p:cNvSpPr txBox="1"/>
          <p:nvPr/>
        </p:nvSpPr>
        <p:spPr>
          <a:xfrm>
            <a:off x="2895600" y="2418666"/>
            <a:ext cx="37390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DATA</a:t>
            </a:r>
          </a:p>
          <a:p>
            <a:r>
              <a:rPr lang="it-IT" sz="4400" b="1" dirty="0">
                <a:solidFill>
                  <a:schemeClr val="accent6">
                    <a:lumMod val="75000"/>
                  </a:schemeClr>
                </a:solidFill>
              </a:rPr>
              <a:t>IS THE NEW </a:t>
            </a:r>
            <a:r>
              <a:rPr lang="it-IT" sz="4400" b="1" dirty="0"/>
              <a:t>OIL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B5C53176-56FB-6EDF-006E-B1AEE61C51FD}"/>
              </a:ext>
            </a:extLst>
          </p:cNvPr>
          <p:cNvSpPr/>
          <p:nvPr/>
        </p:nvSpPr>
        <p:spPr>
          <a:xfrm>
            <a:off x="6122322" y="1950392"/>
            <a:ext cx="4292371" cy="29855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668FCDB-D0B9-0B79-62F8-89A0879083C1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8268508" y="4935974"/>
            <a:ext cx="0" cy="9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D40C10D-91F6-01C2-A4F3-2844A3032D6F}"/>
              </a:ext>
            </a:extLst>
          </p:cNvPr>
          <p:cNvCxnSpPr>
            <a:cxnSpLocks/>
          </p:cNvCxnSpPr>
          <p:nvPr/>
        </p:nvCxnSpPr>
        <p:spPr>
          <a:xfrm>
            <a:off x="10139905" y="4181390"/>
            <a:ext cx="2958632" cy="1870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6165E10F-6E05-2AFA-95B5-FDBFFC9763FA}"/>
              </a:ext>
            </a:extLst>
          </p:cNvPr>
          <p:cNvCxnSpPr>
            <a:cxnSpLocks/>
          </p:cNvCxnSpPr>
          <p:nvPr/>
        </p:nvCxnSpPr>
        <p:spPr>
          <a:xfrm flipV="1">
            <a:off x="10071539" y="2149759"/>
            <a:ext cx="2820576" cy="43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1DC14A-93CA-4416-50B6-47DCB5314616}"/>
              </a:ext>
            </a:extLst>
          </p:cNvPr>
          <p:cNvSpPr txBox="1"/>
          <p:nvPr/>
        </p:nvSpPr>
        <p:spPr>
          <a:xfrm>
            <a:off x="6252146" y="6051493"/>
            <a:ext cx="489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Capire se le azioni di un personaggio sono state gradite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231E7CF-249B-566D-2A7B-82244C47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822486A-54BB-16CC-062F-3D5E79146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277600" y="231466"/>
            <a:ext cx="6746912" cy="52628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AFBDD0-6925-D48A-24F0-AC5D18FA5794}"/>
              </a:ext>
            </a:extLst>
          </p:cNvPr>
          <p:cNvSpPr txBox="1"/>
          <p:nvPr/>
        </p:nvSpPr>
        <p:spPr>
          <a:xfrm>
            <a:off x="439116" y="419100"/>
            <a:ext cx="9144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600" b="1" dirty="0"/>
              <a:t>Sviluppi futuri</a:t>
            </a:r>
            <a:endParaRPr lang="it-IT" sz="6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7A1727-488C-A5E6-37E5-FF750DFD878C}"/>
              </a:ext>
            </a:extLst>
          </p:cNvPr>
          <p:cNvSpPr txBox="1"/>
          <p:nvPr/>
        </p:nvSpPr>
        <p:spPr>
          <a:xfrm>
            <a:off x="1371600" y="627855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Realizzazione di una sezione di confronto dati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345440-C515-8F48-8D8C-4A08CF5CC7E2}"/>
              </a:ext>
            </a:extLst>
          </p:cNvPr>
          <p:cNvSpPr txBox="1"/>
          <p:nvPr/>
        </p:nvSpPr>
        <p:spPr>
          <a:xfrm>
            <a:off x="909145" y="547461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CrowdPulse</a:t>
            </a:r>
            <a:endParaRPr lang="it-IT" sz="4000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56F8F4-17DB-C571-82EF-BE0C3DB18003}"/>
              </a:ext>
            </a:extLst>
          </p:cNvPr>
          <p:cNvSpPr txBox="1"/>
          <p:nvPr/>
        </p:nvSpPr>
        <p:spPr>
          <a:xfrm>
            <a:off x="1061545" y="23988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Italian</a:t>
            </a:r>
            <a:r>
              <a:rPr lang="it-IT" sz="4000" b="1" dirty="0"/>
              <a:t> Tweets Analyzer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C8EBCB-7577-97D2-BC9A-C97B8C018927}"/>
              </a:ext>
            </a:extLst>
          </p:cNvPr>
          <p:cNvSpPr txBox="1"/>
          <p:nvPr/>
        </p:nvSpPr>
        <p:spPr>
          <a:xfrm>
            <a:off x="1371600" y="322921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Estensione verso altre piattaforme social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dirty="0"/>
              <a:t>Elaborazione dei media</a:t>
            </a:r>
          </a:p>
        </p:txBody>
      </p:sp>
    </p:spTree>
    <p:extLst>
      <p:ext uri="{BB962C8B-B14F-4D97-AF65-F5344CB8AC3E}">
        <p14:creationId xmlns:p14="http://schemas.microsoft.com/office/powerpoint/2010/main" val="1853541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573" b="573"/>
          <a:stretch>
            <a:fillRect/>
          </a:stretch>
        </p:blipFill>
        <p:spPr>
          <a:xfrm>
            <a:off x="1057348" y="1028700"/>
            <a:ext cx="2093441" cy="16470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775977"/>
            <a:ext cx="16230600" cy="74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983" b="1" spc="48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anose="00000800000000000000" charset="0"/>
              </a:rPr>
              <a:t>GRAZIE PER L’ATTENZIONE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5258EF-FEEA-1213-DB89-A3E4A51E1568}"/>
              </a:ext>
            </a:extLst>
          </p:cNvPr>
          <p:cNvSpPr txBox="1"/>
          <p:nvPr/>
        </p:nvSpPr>
        <p:spPr>
          <a:xfrm>
            <a:off x="15240000" y="800100"/>
            <a:ext cx="285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bg1"/>
                </a:solidFill>
              </a:rPr>
              <a:t>LACAM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BB5BD0-F591-662D-8912-CA559E3CFFD8}"/>
              </a:ext>
            </a:extLst>
          </p:cNvPr>
          <p:cNvSpPr txBox="1"/>
          <p:nvPr/>
        </p:nvSpPr>
        <p:spPr>
          <a:xfrm>
            <a:off x="15240000" y="1554444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Knowledge </a:t>
            </a:r>
            <a:r>
              <a:rPr lang="it-IT" dirty="0" err="1">
                <a:solidFill>
                  <a:schemeClr val="bg1"/>
                </a:solidFill>
              </a:rPr>
              <a:t>Acquisition</a:t>
            </a:r>
            <a:r>
              <a:rPr lang="it-IT" dirty="0">
                <a:solidFill>
                  <a:schemeClr val="bg1"/>
                </a:solidFill>
              </a:rPr>
              <a:t> &amp; Machine Learning Lab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65392" y="627574"/>
            <a:ext cx="5061521" cy="101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anose="00000800000000000000" charset="0"/>
                <a:ea typeface="+mj-ea"/>
                <a:cs typeface="+mj-cs"/>
              </a:rPr>
              <a:t>Contesto</a:t>
            </a:r>
            <a:endParaRPr lang="en-US" sz="6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old" panose="00000800000000000000" charset="0"/>
              <a:ea typeface="+mj-ea"/>
              <a:cs typeface="+mj-cs"/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1F7B90D1-A492-0CB4-25C9-B18995DB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639ED26-FFE3-1B89-EBCB-476E4192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37846"/>
            <a:ext cx="13335000" cy="691292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85F3CEA-7722-5C86-066B-7A790E153AD7}"/>
              </a:ext>
            </a:extLst>
          </p:cNvPr>
          <p:cNvSpPr txBox="1"/>
          <p:nvPr/>
        </p:nvSpPr>
        <p:spPr>
          <a:xfrm>
            <a:off x="5257800" y="1638300"/>
            <a:ext cx="11273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/>
              <a:t>SENTIMENT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8DAE1E4-DCE9-BA03-8C47-DC56AC5D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E035AA-5262-696B-BA86-77CA2F5A133C}"/>
              </a:ext>
            </a:extLst>
          </p:cNvPr>
          <p:cNvSpPr txBox="1"/>
          <p:nvPr/>
        </p:nvSpPr>
        <p:spPr>
          <a:xfrm>
            <a:off x="909145" y="647700"/>
            <a:ext cx="11359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 err="1"/>
              <a:t>Italian</a:t>
            </a:r>
            <a:r>
              <a:rPr lang="it-IT" sz="6600" b="1" dirty="0"/>
              <a:t> Tweets Analyzer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94AC154-7CD9-D8D4-894C-382AD960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543300"/>
            <a:ext cx="14035945" cy="263870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84EEB4-003D-5B28-6EA8-E80534E02B35}"/>
              </a:ext>
            </a:extLst>
          </p:cNvPr>
          <p:cNvSpPr txBox="1"/>
          <p:nvPr/>
        </p:nvSpPr>
        <p:spPr>
          <a:xfrm>
            <a:off x="1676400" y="64389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Richiesta dati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F2B21FC-902B-3019-84D7-75005BB0D83F}"/>
              </a:ext>
            </a:extLst>
          </p:cNvPr>
          <p:cNvSpPr txBox="1"/>
          <p:nvPr/>
        </p:nvSpPr>
        <p:spPr>
          <a:xfrm>
            <a:off x="5638800" y="6438900"/>
            <a:ext cx="243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Salvataggio dei dati nel Database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3D2584A-FCD7-5310-50CF-BBC65DF83647}"/>
              </a:ext>
            </a:extLst>
          </p:cNvPr>
          <p:cNvSpPr txBox="1"/>
          <p:nvPr/>
        </p:nvSpPr>
        <p:spPr>
          <a:xfrm>
            <a:off x="9049409" y="64389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Elaborazione dei dati salvati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309A49-A3B5-4C6A-4ED3-72B4918D45C9}"/>
              </a:ext>
            </a:extLst>
          </p:cNvPr>
          <p:cNvSpPr txBox="1"/>
          <p:nvPr/>
        </p:nvSpPr>
        <p:spPr>
          <a:xfrm>
            <a:off x="13258800" y="6431682"/>
            <a:ext cx="2438401" cy="120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Salvataggio dei risultati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E3B517-7490-5CC2-F1A5-0E0962B0CA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95300"/>
            <a:ext cx="1437308" cy="14318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321472" y="3049329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FFFFFF"/>
                </a:solidFill>
                <a:latin typeface="Montserrat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0573" y="5305478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Montserrat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5934" y="5296445"/>
            <a:ext cx="11381644" cy="608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15"/>
              </a:lnSpc>
            </a:pPr>
            <a:r>
              <a:rPr lang="en-US" sz="3200" spc="617" dirty="0">
                <a:solidFill>
                  <a:srgbClr val="000000"/>
                </a:solidFill>
                <a:latin typeface="Montserrat Classic"/>
              </a:rPr>
              <a:t>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30409" y="7932047"/>
            <a:ext cx="12171194" cy="608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5515"/>
              </a:lnSpc>
              <a:spcBef>
                <a:spcPct val="0"/>
              </a:spcBef>
            </a:pPr>
            <a:r>
              <a:rPr lang="en-US" sz="3200" spc="617" dirty="0">
                <a:solidFill>
                  <a:srgbClr val="000000"/>
                </a:solidFill>
                <a:latin typeface="Montserrat Classic"/>
              </a:rPr>
              <a:t> </a:t>
            </a:r>
          </a:p>
        </p:txBody>
      </p: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8CA95145-D460-E265-D4B6-78E69253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78A13F-3933-7B6E-35E1-24B87088D02B}"/>
              </a:ext>
            </a:extLst>
          </p:cNvPr>
          <p:cNvSpPr txBox="1"/>
          <p:nvPr/>
        </p:nvSpPr>
        <p:spPr>
          <a:xfrm>
            <a:off x="759783" y="772368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Richiesta dati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3CD0320-CE4D-2C34-EC51-95E656A8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2" y="1932047"/>
            <a:ext cx="11025832" cy="269601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A38E6FC-B239-4531-A0BE-00A5FEB398E7}"/>
              </a:ext>
            </a:extLst>
          </p:cNvPr>
          <p:cNvSpPr txBox="1"/>
          <p:nvPr/>
        </p:nvSpPr>
        <p:spPr>
          <a:xfrm>
            <a:off x="928246" y="2359481"/>
            <a:ext cx="12496800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  <a:r>
              <a:rPr lang="en-US" sz="2400" b="1" i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Pasquetta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GiorgiaMeloni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hashtag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filter_images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b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n_results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b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all_tweets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False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start_time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end_time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place_country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bounding_box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point_radius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00" b="1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radius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filter_retweet</a:t>
            </a: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True</a:t>
            </a:r>
            <a:endParaRPr lang="it-IT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65E0B9B5-4C85-23D1-262D-B9382C422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072" y="6492507"/>
            <a:ext cx="11373770" cy="3191620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2355E98-152F-BB4C-F320-075D23956C2A}"/>
              </a:ext>
            </a:extLst>
          </p:cNvPr>
          <p:cNvSpPr txBox="1"/>
          <p:nvPr/>
        </p:nvSpPr>
        <p:spPr>
          <a:xfrm>
            <a:off x="11582400" y="24765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Richiesta HTTP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41D1848-F562-4C37-6D3B-84F6BCAF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0" i="0" u="none" strike="noStrike" kern="1200" cap="none" spc="-15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Classic" panose="020B060402020202020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Classic" panose="020B0604020202020204" charset="0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DF397E2-8DE0-2E8D-B0A7-6DBD9F2726DE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5218006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it-IT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old" panose="00000800000000000000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E1BEEC-B2EC-24C0-3301-F1C5F921013B}"/>
              </a:ext>
            </a:extLst>
          </p:cNvPr>
          <p:cNvSpPr txBox="1"/>
          <p:nvPr/>
        </p:nvSpPr>
        <p:spPr>
          <a:xfrm>
            <a:off x="759783" y="772368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Salvataggio dei tweets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5F2D5B2-D46D-F257-20A6-EE3FA166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83" y="3271074"/>
            <a:ext cx="13122759" cy="56388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BC4D478-2917-CBEF-6939-51C5E4844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802" y="6667117"/>
            <a:ext cx="2257740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6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87624" y="669753"/>
            <a:ext cx="1623060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it-IT" sz="6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anose="00000800000000000000" charset="0"/>
              </a:rPr>
              <a:t> </a:t>
            </a:r>
          </a:p>
        </p:txBody>
      </p:sp>
      <p:sp>
        <p:nvSpPr>
          <p:cNvPr id="30" name="Segnaposto numero diapositiva 29">
            <a:extLst>
              <a:ext uri="{FF2B5EF4-FFF2-40B4-BE49-F238E27FC236}">
                <a16:creationId xmlns:a16="http://schemas.microsoft.com/office/drawing/2014/main" id="{37666F08-5E53-7DB0-7950-2A7D976E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CC1330-A4F4-AA04-2045-E6A9F271AFA0}"/>
              </a:ext>
            </a:extLst>
          </p:cNvPr>
          <p:cNvSpPr txBox="1"/>
          <p:nvPr/>
        </p:nvSpPr>
        <p:spPr>
          <a:xfrm>
            <a:off x="465392" y="255798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Elaborazione dei tweets: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D59B6E-E4E0-31DA-7BED-3D49359C855F}"/>
              </a:ext>
            </a:extLst>
          </p:cNvPr>
          <p:cNvSpPr txBox="1"/>
          <p:nvPr/>
        </p:nvSpPr>
        <p:spPr>
          <a:xfrm>
            <a:off x="9183723" y="255798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Sentiment Analysis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2172074-B6F8-C3E8-D4D9-5F4301081C2E}"/>
              </a:ext>
            </a:extLst>
          </p:cNvPr>
          <p:cNvCxnSpPr>
            <a:cxnSpLocks/>
          </p:cNvCxnSpPr>
          <p:nvPr/>
        </p:nvCxnSpPr>
        <p:spPr>
          <a:xfrm>
            <a:off x="6019800" y="2890819"/>
            <a:ext cx="0" cy="7396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4C151C-BB5D-0101-56CA-57EAE982B686}"/>
              </a:ext>
            </a:extLst>
          </p:cNvPr>
          <p:cNvCxnSpPr>
            <a:cxnSpLocks/>
          </p:cNvCxnSpPr>
          <p:nvPr/>
        </p:nvCxnSpPr>
        <p:spPr>
          <a:xfrm>
            <a:off x="12115800" y="2890819"/>
            <a:ext cx="0" cy="7396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78FB5F-A08C-0E10-A3D2-AA2495A6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22" y="6553106"/>
            <a:ext cx="3099881" cy="6096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AA2A1BC-15E6-0F00-4D45-BD3E1E729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998" y="6339275"/>
            <a:ext cx="2898647" cy="90010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172EAD4-9B49-C765-F36B-9E61186E9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9200" y="6375579"/>
            <a:ext cx="4981758" cy="7858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3C82620-94B8-74D1-6B5D-CE053D0D54E0}"/>
              </a:ext>
            </a:extLst>
          </p:cNvPr>
          <p:cNvSpPr txBox="1"/>
          <p:nvPr/>
        </p:nvSpPr>
        <p:spPr>
          <a:xfrm>
            <a:off x="6212402" y="7662359"/>
            <a:ext cx="4028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00B050"/>
                </a:solidFill>
              </a:rPr>
              <a:t>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CC9900"/>
                </a:solidFill>
              </a:rPr>
              <a:t>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2C3F9EC-1E8D-4DE5-04D9-15A50E5BE271}"/>
              </a:ext>
            </a:extLst>
          </p:cNvPr>
          <p:cNvSpPr txBox="1"/>
          <p:nvPr/>
        </p:nvSpPr>
        <p:spPr>
          <a:xfrm>
            <a:off x="1464403" y="7662359"/>
            <a:ext cx="40284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00B050"/>
                </a:solidFill>
              </a:rPr>
              <a:t>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CC9900"/>
                </a:solidFill>
              </a:rPr>
              <a:t>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927B37D-1E48-9A17-040B-FD94D50E6255}"/>
              </a:ext>
            </a:extLst>
          </p:cNvPr>
          <p:cNvSpPr txBox="1"/>
          <p:nvPr/>
        </p:nvSpPr>
        <p:spPr>
          <a:xfrm>
            <a:off x="9466706" y="7632954"/>
            <a:ext cx="3429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00B050"/>
                </a:solidFill>
              </a:rPr>
              <a:t>JOY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7030A0"/>
                </a:solidFill>
              </a:rPr>
              <a:t>FEAR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203864"/>
                </a:solidFill>
              </a:rPr>
              <a:t>SADNESS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rgbClr val="FF0000"/>
                </a:solidFill>
              </a:rPr>
              <a:t>ANGER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52F350-A397-6298-5BDA-27B897FFA587}"/>
              </a:ext>
            </a:extLst>
          </p:cNvPr>
          <p:cNvSpPr txBox="1"/>
          <p:nvPr/>
        </p:nvSpPr>
        <p:spPr>
          <a:xfrm>
            <a:off x="13069451" y="7486233"/>
            <a:ext cx="47531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00B050"/>
                </a:solidFill>
              </a:rPr>
              <a:t>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203864"/>
                </a:solidFill>
              </a:rPr>
              <a:t>INAPPROPRIATE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CC9900"/>
                </a:solidFill>
              </a:rPr>
              <a:t>OFFENSIVE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FF0000"/>
                </a:solidFill>
              </a:rPr>
              <a:t>VIOLENT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14ADBBA1-76F0-2BA3-5552-398194E31A67}"/>
              </a:ext>
            </a:extLst>
          </p:cNvPr>
          <p:cNvCxnSpPr>
            <a:cxnSpLocks/>
          </p:cNvCxnSpPr>
          <p:nvPr/>
        </p:nvCxnSpPr>
        <p:spPr>
          <a:xfrm>
            <a:off x="4557651" y="6825632"/>
            <a:ext cx="31385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03ACD794-E9BA-22A9-89AF-676C2E8DC00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8862" y="6857906"/>
            <a:ext cx="13898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825C4D8-0D47-A165-6D01-B2BF2D76EAE6}"/>
              </a:ext>
            </a:extLst>
          </p:cNvPr>
          <p:cNvCxnSpPr>
            <a:cxnSpLocks/>
          </p:cNvCxnSpPr>
          <p:nvPr/>
        </p:nvCxnSpPr>
        <p:spPr>
          <a:xfrm>
            <a:off x="10058400" y="6789328"/>
            <a:ext cx="247574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59029240-2E65-12FC-C153-606A8D8F8907}"/>
              </a:ext>
            </a:extLst>
          </p:cNvPr>
          <p:cNvCxnSpPr>
            <a:cxnSpLocks/>
          </p:cNvCxnSpPr>
          <p:nvPr/>
        </p:nvCxnSpPr>
        <p:spPr>
          <a:xfrm>
            <a:off x="17647613" y="6756661"/>
            <a:ext cx="6403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Immagine 46">
            <a:extLst>
              <a:ext uri="{FF2B5EF4-FFF2-40B4-BE49-F238E27FC236}">
                <a16:creationId xmlns:a16="http://schemas.microsoft.com/office/drawing/2014/main" id="{3B6E8B73-E773-0DD2-80DB-5FBDE824B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8808" y="2910899"/>
            <a:ext cx="4420234" cy="2882762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57EEFEB4-D23E-9E58-AC90-3CC2DC114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832" y="2890819"/>
            <a:ext cx="4506386" cy="2882762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246D0763-2067-E5F6-66A6-A05840ABDB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03" y="3091675"/>
            <a:ext cx="4891745" cy="2854854"/>
          </a:xfrm>
          <a:prstGeom prst="rect">
            <a:avLst/>
          </a:pr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27116B3D-7ACB-5D8B-78A4-864D04CAF55C}"/>
              </a:ext>
            </a:extLst>
          </p:cNvPr>
          <p:cNvSpPr/>
          <p:nvPr/>
        </p:nvSpPr>
        <p:spPr>
          <a:xfrm>
            <a:off x="1351297" y="9029707"/>
            <a:ext cx="2986200" cy="7545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5A343EDB-B855-1A36-C2F1-F76DDEFF2966}"/>
              </a:ext>
            </a:extLst>
          </p:cNvPr>
          <p:cNvSpPr/>
          <p:nvPr/>
        </p:nvSpPr>
        <p:spPr>
          <a:xfrm>
            <a:off x="6212402" y="7535973"/>
            <a:ext cx="2567345" cy="8734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E23971B7-C1CB-D108-7D7A-D6D1FD5FFFC7}"/>
              </a:ext>
            </a:extLst>
          </p:cNvPr>
          <p:cNvSpPr/>
          <p:nvPr/>
        </p:nvSpPr>
        <p:spPr>
          <a:xfrm>
            <a:off x="9464329" y="7595418"/>
            <a:ext cx="1454774" cy="7545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9693BFA-441D-0D36-330F-C8CE22CCAFBC}"/>
              </a:ext>
            </a:extLst>
          </p:cNvPr>
          <p:cNvSpPr/>
          <p:nvPr/>
        </p:nvSpPr>
        <p:spPr>
          <a:xfrm>
            <a:off x="12868693" y="8831434"/>
            <a:ext cx="3363066" cy="785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egnaposto numero diapositiva 29">
            <a:extLst>
              <a:ext uri="{FF2B5EF4-FFF2-40B4-BE49-F238E27FC236}">
                <a16:creationId xmlns:a16="http://schemas.microsoft.com/office/drawing/2014/main" id="{37666F08-5E53-7DB0-7950-2A7D976E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BC8228-0FF9-8BF1-B535-A6E4385C7C5A}"/>
              </a:ext>
            </a:extLst>
          </p:cNvPr>
          <p:cNvSpPr txBox="1"/>
          <p:nvPr/>
        </p:nvSpPr>
        <p:spPr>
          <a:xfrm>
            <a:off x="465392" y="190500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Elaborazione dei tweets: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5E1708-9750-5315-0FEA-00068C505AB2}"/>
              </a:ext>
            </a:extLst>
          </p:cNvPr>
          <p:cNvSpPr txBox="1"/>
          <p:nvPr/>
        </p:nvSpPr>
        <p:spPr>
          <a:xfrm>
            <a:off x="9296400" y="187243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Text </a:t>
            </a:r>
            <a:r>
              <a:rPr lang="it-IT" sz="6600" b="1" dirty="0" err="1"/>
              <a:t>Classification</a:t>
            </a:r>
            <a:endParaRPr lang="it-IT" sz="6600" b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B1D9C9-E18C-57FD-B476-84E26D7FA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68" y="3695700"/>
            <a:ext cx="6477000" cy="38932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C38D922-A886-F80C-7C1F-DC2ADB518051}"/>
              </a:ext>
            </a:extLst>
          </p:cNvPr>
          <p:cNvSpPr txBox="1"/>
          <p:nvPr/>
        </p:nvSpPr>
        <p:spPr>
          <a:xfrm>
            <a:off x="7924800" y="5088341"/>
            <a:ext cx="327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RoBERTa</a:t>
            </a:r>
            <a:endParaRPr lang="it-IT" sz="6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FC461FD-254E-B7BD-D535-C773C268780F}"/>
              </a:ext>
            </a:extLst>
          </p:cNvPr>
          <p:cNvSpPr txBox="1"/>
          <p:nvPr/>
        </p:nvSpPr>
        <p:spPr>
          <a:xfrm>
            <a:off x="14249400" y="2839368"/>
            <a:ext cx="510393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News</a:t>
            </a:r>
          </a:p>
          <a:p>
            <a:endParaRPr lang="it-IT" sz="2800" b="1" dirty="0"/>
          </a:p>
          <a:p>
            <a:r>
              <a:rPr lang="it-IT" sz="2800" b="1" dirty="0" err="1"/>
              <a:t>Instruction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/>
              <a:t>Legal</a:t>
            </a:r>
          </a:p>
          <a:p>
            <a:endParaRPr lang="it-IT" sz="2800" b="1" dirty="0"/>
          </a:p>
          <a:p>
            <a:r>
              <a:rPr lang="it-IT" sz="2800" b="1" dirty="0"/>
              <a:t>Information</a:t>
            </a:r>
          </a:p>
          <a:p>
            <a:endParaRPr lang="it-IT" sz="2800" b="1" dirty="0"/>
          </a:p>
          <a:p>
            <a:r>
              <a:rPr lang="it-IT" sz="2800" b="1" dirty="0"/>
              <a:t>Opinion/</a:t>
            </a:r>
            <a:r>
              <a:rPr lang="it-IT" sz="2800" b="1" dirty="0" err="1"/>
              <a:t>Argumentation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/>
              <a:t>Promotion</a:t>
            </a:r>
          </a:p>
          <a:p>
            <a:endParaRPr lang="it-IT" sz="2800" b="1" dirty="0"/>
          </a:p>
          <a:p>
            <a:r>
              <a:rPr lang="it-IT" sz="2800" b="1" dirty="0"/>
              <a:t>Forum</a:t>
            </a:r>
          </a:p>
          <a:p>
            <a:endParaRPr lang="it-IT" sz="2800" b="1" dirty="0"/>
          </a:p>
          <a:p>
            <a:r>
              <a:rPr lang="it-IT" sz="2800" b="1" dirty="0"/>
              <a:t>Prose/</a:t>
            </a:r>
            <a:r>
              <a:rPr lang="it-IT" sz="2800" b="1" dirty="0" err="1"/>
              <a:t>Lyrical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 err="1"/>
              <a:t>Other</a:t>
            </a:r>
            <a:endParaRPr lang="it-IT" sz="2800" b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455C4AD-C72F-31F0-2BCB-44F9BDD5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68" y="3695700"/>
            <a:ext cx="609524" cy="4038600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578B7B9-225B-1E8C-BB45-A9EC9D332C22}"/>
              </a:ext>
            </a:extLst>
          </p:cNvPr>
          <p:cNvCxnSpPr/>
          <p:nvPr/>
        </p:nvCxnSpPr>
        <p:spPr>
          <a:xfrm>
            <a:off x="13411200" y="30861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85AAA7-0FBA-9ADF-E3EF-E6BB73018B3F}"/>
              </a:ext>
            </a:extLst>
          </p:cNvPr>
          <p:cNvCxnSpPr/>
          <p:nvPr/>
        </p:nvCxnSpPr>
        <p:spPr>
          <a:xfrm>
            <a:off x="13411200" y="39243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5613681-DE6C-69E5-9B71-7374FE4B2CB1}"/>
              </a:ext>
            </a:extLst>
          </p:cNvPr>
          <p:cNvCxnSpPr/>
          <p:nvPr/>
        </p:nvCxnSpPr>
        <p:spPr>
          <a:xfrm>
            <a:off x="13411200" y="47625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F53C9F2-F4CC-EACF-CD2C-18B4D36FC088}"/>
              </a:ext>
            </a:extLst>
          </p:cNvPr>
          <p:cNvCxnSpPr/>
          <p:nvPr/>
        </p:nvCxnSpPr>
        <p:spPr>
          <a:xfrm>
            <a:off x="13411200" y="5648908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BEBEF91-0AD0-1314-CC80-58F85C742B35}"/>
              </a:ext>
            </a:extLst>
          </p:cNvPr>
          <p:cNvCxnSpPr/>
          <p:nvPr/>
        </p:nvCxnSpPr>
        <p:spPr>
          <a:xfrm>
            <a:off x="13411200" y="654807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D3F53B4-04F6-EE73-0C03-910C117FF4B4}"/>
              </a:ext>
            </a:extLst>
          </p:cNvPr>
          <p:cNvCxnSpPr/>
          <p:nvPr/>
        </p:nvCxnSpPr>
        <p:spPr>
          <a:xfrm>
            <a:off x="13412514" y="73533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68C27CB-EFB8-E78F-115A-919C24BB2AB0}"/>
              </a:ext>
            </a:extLst>
          </p:cNvPr>
          <p:cNvCxnSpPr/>
          <p:nvPr/>
        </p:nvCxnSpPr>
        <p:spPr>
          <a:xfrm>
            <a:off x="13411200" y="82677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FD559ED-7642-3B0A-E1BD-3324244EFE8A}"/>
              </a:ext>
            </a:extLst>
          </p:cNvPr>
          <p:cNvCxnSpPr/>
          <p:nvPr/>
        </p:nvCxnSpPr>
        <p:spPr>
          <a:xfrm>
            <a:off x="13411200" y="91059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314BE98-6488-FDCF-6DA5-EB03B6F76669}"/>
              </a:ext>
            </a:extLst>
          </p:cNvPr>
          <p:cNvCxnSpPr/>
          <p:nvPr/>
        </p:nvCxnSpPr>
        <p:spPr>
          <a:xfrm>
            <a:off x="13411200" y="98679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B9AD9BDE-E0E4-B1E1-5370-DCD71C0FCC60}"/>
              </a:ext>
            </a:extLst>
          </p:cNvPr>
          <p:cNvCxnSpPr/>
          <p:nvPr/>
        </p:nvCxnSpPr>
        <p:spPr>
          <a:xfrm>
            <a:off x="11201400" y="5642339"/>
            <a:ext cx="4545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ED2631B-1C5B-D8DC-C501-DF1AC0BE8CA0}"/>
              </a:ext>
            </a:extLst>
          </p:cNvPr>
          <p:cNvCxnSpPr>
            <a:cxnSpLocks/>
          </p:cNvCxnSpPr>
          <p:nvPr/>
        </p:nvCxnSpPr>
        <p:spPr>
          <a:xfrm flipV="1">
            <a:off x="11655973" y="3086100"/>
            <a:ext cx="1755227" cy="255623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6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egnaposto numero diapositiva 29">
            <a:extLst>
              <a:ext uri="{FF2B5EF4-FFF2-40B4-BE49-F238E27FC236}">
                <a16:creationId xmlns:a16="http://schemas.microsoft.com/office/drawing/2014/main" id="{37666F08-5E53-7DB0-7950-2A7D976E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3FB519-9E99-AF0A-6762-C53A7A8BB7C5}"/>
              </a:ext>
            </a:extLst>
          </p:cNvPr>
          <p:cNvSpPr txBox="1"/>
          <p:nvPr/>
        </p:nvSpPr>
        <p:spPr>
          <a:xfrm>
            <a:off x="1251409" y="1996470"/>
            <a:ext cx="5441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3200" dirty="0">
              <a:latin typeface="Montserrat Classic" panose="020B0604020202020204" charset="0"/>
            </a:endParaRPr>
          </a:p>
          <a:p>
            <a:endParaRPr lang="it-IT" sz="3200" dirty="0">
              <a:latin typeface="Montserrat Classic" panose="020B060402020202020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448A2A-EBD3-115B-F48B-7539B782F2D1}"/>
              </a:ext>
            </a:extLst>
          </p:cNvPr>
          <p:cNvSpPr txBox="1"/>
          <p:nvPr/>
        </p:nvSpPr>
        <p:spPr>
          <a:xfrm>
            <a:off x="465392" y="190500"/>
            <a:ext cx="9301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Elaborazione dei tweets: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E1085A-DA4B-6F64-DF77-345FC2F0C048}"/>
              </a:ext>
            </a:extLst>
          </p:cNvPr>
          <p:cNvSpPr txBox="1"/>
          <p:nvPr/>
        </p:nvSpPr>
        <p:spPr>
          <a:xfrm>
            <a:off x="9296400" y="190500"/>
            <a:ext cx="1066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/>
              <a:t>NLP</a:t>
            </a:r>
          </a:p>
        </p:txBody>
      </p:sp>
      <p:pic>
        <p:nvPicPr>
          <p:cNvPr id="6" name="Immagine 5" descr="Immagine che contiene logo&#10;&#10;Descrizione generata automaticamente">
            <a:extLst>
              <a:ext uri="{FF2B5EF4-FFF2-40B4-BE49-F238E27FC236}">
                <a16:creationId xmlns:a16="http://schemas.microsoft.com/office/drawing/2014/main" id="{4D09EA38-08CC-2FBE-A7E4-12D1A3681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5" y="2022832"/>
            <a:ext cx="3962400" cy="141213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BF3852-0EF5-3988-51AE-A710F80382BC}"/>
              </a:ext>
            </a:extLst>
          </p:cNvPr>
          <p:cNvSpPr txBox="1"/>
          <p:nvPr/>
        </p:nvSpPr>
        <p:spPr>
          <a:xfrm>
            <a:off x="1587474" y="3919007"/>
            <a:ext cx="3670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b="1" dirty="0"/>
              <a:t>Part of Speech Tagging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0E68DBF-D852-5CB4-4A4D-9337EEB25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965174"/>
            <a:ext cx="9536193" cy="255454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76C287E-96C5-1A9D-5453-A827E4F86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19" y="7700023"/>
            <a:ext cx="11342693" cy="146835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87BDC51-526A-3E42-EC3F-1FDE1510654A}"/>
              </a:ext>
            </a:extLst>
          </p:cNvPr>
          <p:cNvSpPr txBox="1"/>
          <p:nvPr/>
        </p:nvSpPr>
        <p:spPr>
          <a:xfrm>
            <a:off x="1587474" y="7772481"/>
            <a:ext cx="312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b="1" dirty="0"/>
              <a:t>Naming </a:t>
            </a:r>
            <a:r>
              <a:rPr lang="it-IT" sz="4000" b="1" dirty="0" err="1"/>
              <a:t>Entities</a:t>
            </a:r>
            <a:endParaRPr lang="it-IT" sz="4000" b="1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6892C192-2F08-FC42-28B2-5B6E95BACCD4}"/>
              </a:ext>
            </a:extLst>
          </p:cNvPr>
          <p:cNvCxnSpPr/>
          <p:nvPr/>
        </p:nvCxnSpPr>
        <p:spPr>
          <a:xfrm>
            <a:off x="1866900" y="6972300"/>
            <a:ext cx="14859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5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2476</Words>
  <Application>Microsoft Office PowerPoint</Application>
  <PresentationFormat>Personalizzato</PresentationFormat>
  <Paragraphs>294</Paragraphs>
  <Slides>21</Slides>
  <Notes>20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Montserrat Bold</vt:lpstr>
      <vt:lpstr>Arial</vt:lpstr>
      <vt:lpstr>Montserrat Classic</vt:lpstr>
      <vt:lpstr>Symbol</vt:lpstr>
      <vt:lpstr>Source Sans Pro</vt:lpstr>
      <vt:lpstr>Courier New</vt:lpstr>
      <vt:lpstr>Calibri</vt:lpstr>
      <vt:lpstr>Montserrat</vt:lpstr>
      <vt:lpstr>Office Theme</vt:lpstr>
      <vt:lpstr>Bitmap Image</vt:lpstr>
      <vt:lpstr>Presentazione standard di PowerPoint</vt:lpstr>
      <vt:lpstr>Contesto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E DEFINIZIONE DI METODI E TECNICHE PER IL RICONOSCIMENTO DI VOLTI ALL’INTERNO DI IMMAGINI</dc:title>
  <cp:lastModifiedBy>Davide Volpicella</cp:lastModifiedBy>
  <cp:revision>227</cp:revision>
  <dcterms:created xsi:type="dcterms:W3CDTF">2006-08-16T00:00:00Z</dcterms:created>
  <dcterms:modified xsi:type="dcterms:W3CDTF">2023-04-26T10:03:34Z</dcterms:modified>
  <dc:identifier>DAFOAfSnORk</dc:identifier>
</cp:coreProperties>
</file>